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 ContentType="image/tiff"/>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4"/>
  </p:notesMasterIdLst>
  <p:sldIdLst>
    <p:sldId id="649" r:id="rId2"/>
    <p:sldId id="650" r:id="rId3"/>
    <p:sldId id="651" r:id="rId4"/>
    <p:sldId id="652" r:id="rId5"/>
    <p:sldId id="653" r:id="rId6"/>
    <p:sldId id="654" r:id="rId7"/>
    <p:sldId id="655" r:id="rId8"/>
    <p:sldId id="656" r:id="rId9"/>
    <p:sldId id="657" r:id="rId10"/>
    <p:sldId id="658" r:id="rId11"/>
    <p:sldId id="659" r:id="rId12"/>
    <p:sldId id="660" r:id="rId13"/>
    <p:sldId id="661" r:id="rId14"/>
    <p:sldId id="662" r:id="rId15"/>
    <p:sldId id="663" r:id="rId16"/>
    <p:sldId id="664" r:id="rId17"/>
    <p:sldId id="665" r:id="rId18"/>
    <p:sldId id="666" r:id="rId19"/>
    <p:sldId id="667" r:id="rId20"/>
    <p:sldId id="668" r:id="rId21"/>
    <p:sldId id="669" r:id="rId22"/>
    <p:sldId id="670" r:id="rId23"/>
    <p:sldId id="671" r:id="rId24"/>
    <p:sldId id="672" r:id="rId25"/>
    <p:sldId id="601" r:id="rId26"/>
    <p:sldId id="588" r:id="rId27"/>
    <p:sldId id="570" r:id="rId28"/>
    <p:sldId id="571" r:id="rId29"/>
    <p:sldId id="673" r:id="rId30"/>
    <p:sldId id="572" r:id="rId31"/>
    <p:sldId id="573" r:id="rId32"/>
    <p:sldId id="575" r:id="rId33"/>
    <p:sldId id="576" r:id="rId34"/>
    <p:sldId id="577" r:id="rId35"/>
    <p:sldId id="578" r:id="rId36"/>
    <p:sldId id="579" r:id="rId37"/>
    <p:sldId id="580" r:id="rId38"/>
    <p:sldId id="581" r:id="rId39"/>
    <p:sldId id="674" r:id="rId40"/>
    <p:sldId id="582" r:id="rId41"/>
    <p:sldId id="583" r:id="rId42"/>
    <p:sldId id="648" r:id="rId43"/>
  </p:sldIdLst>
  <p:sldSz cx="12195175"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869A4"/>
    <a:srgbClr val="869DBE"/>
    <a:srgbClr val="2EDEBC"/>
    <a:srgbClr val="006600"/>
    <a:srgbClr val="008080"/>
    <a:srgbClr val="5DA1CB"/>
    <a:srgbClr val="339933"/>
    <a:srgbClr val="5AC349"/>
    <a:srgbClr val="4274B0"/>
    <a:srgbClr val="4577C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85" autoAdjust="0"/>
    <p:restoredTop sz="94660"/>
  </p:normalViewPr>
  <p:slideViewPr>
    <p:cSldViewPr>
      <p:cViewPr varScale="1">
        <p:scale>
          <a:sx n="105" d="100"/>
          <a:sy n="105" d="100"/>
        </p:scale>
        <p:origin x="-582" y="-96"/>
      </p:cViewPr>
      <p:guideLst>
        <p:guide orient="horz" pos="2160"/>
        <p:guide pos="384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F6AC2F2-7D5E-4B19-8F8A-AF610728EDB0}" type="datetimeFigureOut">
              <a:rPr lang="zh-CN" altLang="en-US" smtClean="0"/>
              <a:t>2023-11-29</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6DBE115-2331-432A-84F8-CF80B7608A6C}" type="slidenum">
              <a:rPr lang="zh-CN" altLang="en-US" smtClean="0"/>
              <a:t>‹#›</a:t>
            </a:fld>
            <a:endParaRPr lang="zh-CN" altLang="en-US"/>
          </a:p>
        </p:txBody>
      </p:sp>
    </p:spTree>
    <p:extLst>
      <p:ext uri="{BB962C8B-B14F-4D97-AF65-F5344CB8AC3E}">
        <p14:creationId xmlns:p14="http://schemas.microsoft.com/office/powerpoint/2010/main" val="35581405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3</a:t>
            </a:fld>
            <a:endParaRPr lang="zh-CN" alt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ti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135287"/>
            <a:ext cx="10975658" cy="4525963"/>
          </a:xfrm>
        </p:spPr>
        <p:txBody>
          <a:bodyPr>
            <a:normAutofit/>
          </a:bodyPr>
          <a:lstStyle>
            <a:lvl1pPr marL="0" indent="719138">
              <a:lnSpc>
                <a:spcPct val="150000"/>
              </a:lnSpc>
              <a:buFontTx/>
              <a:buNone/>
              <a:defRPr sz="2800">
                <a:latin typeface="Times New Roman" panose="02020603050405020304" pitchFamily="18" charset="0"/>
                <a:ea typeface="+mn-ea"/>
                <a:cs typeface="Times New Roman" panose="02020603050405020304" pitchFamily="18" charset="0"/>
              </a:defRPr>
            </a:lvl1pPr>
            <a:lvl2pPr marL="457200" indent="0">
              <a:lnSpc>
                <a:spcPct val="150000"/>
              </a:lnSpc>
              <a:buFontTx/>
              <a:buNone/>
              <a:defRPr sz="2400">
                <a:latin typeface="Times New Roman" panose="02020603050405020304" pitchFamily="18" charset="0"/>
                <a:ea typeface="+mn-ea"/>
                <a:cs typeface="Times New Roman" panose="02020603050405020304" pitchFamily="18" charset="0"/>
              </a:defRPr>
            </a:lvl2pPr>
            <a:lvl3pPr marL="914400" indent="0">
              <a:lnSpc>
                <a:spcPct val="150000"/>
              </a:lnSpc>
              <a:buFontTx/>
              <a:buNone/>
              <a:defRPr sz="2400">
                <a:latin typeface="Times New Roman" panose="02020603050405020304" pitchFamily="18" charset="0"/>
                <a:ea typeface="+mn-ea"/>
                <a:cs typeface="Times New Roman" panose="02020603050405020304" pitchFamily="18" charset="0"/>
              </a:defRPr>
            </a:lvl3pPr>
            <a:lvl4pPr marL="1371600" indent="0">
              <a:lnSpc>
                <a:spcPct val="150000"/>
              </a:lnSpc>
              <a:buFontTx/>
              <a:buNone/>
              <a:defRPr sz="2400">
                <a:latin typeface="Times New Roman" panose="02020603050405020304" pitchFamily="18" charset="0"/>
                <a:ea typeface="+mn-ea"/>
                <a:cs typeface="Times New Roman" panose="02020603050405020304" pitchFamily="18" charset="0"/>
              </a:defRPr>
            </a:lvl4pPr>
            <a:lvl5pPr marL="1828800" indent="0">
              <a:lnSpc>
                <a:spcPct val="150000"/>
              </a:lnSpc>
              <a:buFontTx/>
              <a:buNone/>
              <a:defRPr sz="2400">
                <a:latin typeface="Times New Roman" panose="02020603050405020304" pitchFamily="18" charset="0"/>
                <a:ea typeface="+mn-ea"/>
                <a:cs typeface="Times New Roman" panose="02020603050405020304" pitchFamily="18" charset="0"/>
              </a:defRPr>
            </a:lvl5pPr>
          </a:lstStyle>
          <a:p>
            <a:pPr lvl="0"/>
            <a:r>
              <a:rPr lang="zh-CN" altLang="en-US" dirty="0" smtClean="0"/>
              <a:t>单击此处编辑母版文本样式</a:t>
            </a:r>
            <a:endParaRPr lang="zh-CN" altLang="en-US" dirty="0"/>
          </a:p>
        </p:txBody>
      </p:sp>
      <p:sp>
        <p:nvSpPr>
          <p:cNvPr id="4" name="日期占位符 3"/>
          <p:cNvSpPr>
            <a:spLocks noGrp="1"/>
          </p:cNvSpPr>
          <p:nvPr>
            <p:ph type="dt" sz="half" idx="10"/>
          </p:nvPr>
        </p:nvSpPr>
        <p:spPr/>
        <p:txBody>
          <a:bodyPr/>
          <a:lstStyle/>
          <a:p>
            <a:fld id="{419C67D8-3E43-4364-A6C9-6E7FE31DF974}" type="datetimeFigureOut">
              <a:rPr lang="zh-CN" altLang="en-US" smtClean="0"/>
              <a:t>2023-11-29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145682293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336" y="4406903"/>
            <a:ext cx="10365899"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336" y="2906713"/>
            <a:ext cx="10365899"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419C67D8-3E43-4364-A6C9-6E7FE31DF974}" type="datetimeFigureOut">
              <a:rPr lang="zh-CN" altLang="en-US" smtClean="0"/>
              <a:t>2023-11-29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383220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638" y="2130428"/>
            <a:ext cx="10365899"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9276" y="3886200"/>
            <a:ext cx="8536623"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2023-11-29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0356353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13012" y="1600203"/>
            <a:ext cx="7217596"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8233863" y="1600203"/>
            <a:ext cx="721759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19C67D8-3E43-4364-A6C9-6E7FE31DF974}" type="datetimeFigureOut">
              <a:rPr lang="zh-CN" altLang="en-US" smtClean="0"/>
              <a:t>2023-11-29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20505561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759" y="274638"/>
            <a:ext cx="10975658"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535113"/>
            <a:ext cx="538832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759" y="2174875"/>
            <a:ext cx="53883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4981" y="1535113"/>
            <a:ext cx="539043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4981" y="2174875"/>
            <a:ext cx="539043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19C67D8-3E43-4364-A6C9-6E7FE31DF974}" type="datetimeFigureOut">
              <a:rPr lang="zh-CN" altLang="en-US" smtClean="0"/>
              <a:t>2023-11-29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10558955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19C67D8-3E43-4364-A6C9-6E7FE31DF974}" type="datetimeFigureOut">
              <a:rPr lang="zh-CN" altLang="en-US" smtClean="0"/>
              <a:t>2023-11-29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610369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19C67D8-3E43-4364-A6C9-6E7FE31DF974}" type="datetimeFigureOut">
              <a:rPr lang="zh-CN" altLang="en-US" smtClean="0"/>
              <a:t>2023-11-29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66488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761" y="273050"/>
            <a:ext cx="4012129"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974" y="273052"/>
            <a:ext cx="681744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761" y="1435102"/>
            <a:ext cx="401212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2023-11-29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2457698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341" y="4800600"/>
            <a:ext cx="731710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341" y="612775"/>
            <a:ext cx="731710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90341" y="5367338"/>
            <a:ext cx="731710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2023-11-29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9871665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2023-11-29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00728882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1792903" y="274639"/>
            <a:ext cx="3658553"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13014" y="274639"/>
            <a:ext cx="10776639"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2023-11-29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9652833"/>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和内容">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4566089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759" y="274638"/>
            <a:ext cx="10975658"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600203"/>
            <a:ext cx="10975658"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09760" y="6356353"/>
            <a:ext cx="2845541"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9C67D8-3E43-4364-A6C9-6E7FE31DF974}" type="datetimeFigureOut">
              <a:rPr lang="zh-CN" altLang="en-US" smtClean="0"/>
              <a:t>2023-11-29</a:t>
            </a:fld>
            <a:endParaRPr lang="zh-CN" altLang="en-US"/>
          </a:p>
        </p:txBody>
      </p:sp>
      <p:sp>
        <p:nvSpPr>
          <p:cNvPr id="5" name="页脚占位符 4"/>
          <p:cNvSpPr>
            <a:spLocks noGrp="1"/>
          </p:cNvSpPr>
          <p:nvPr>
            <p:ph type="ftr" sz="quarter" idx="3"/>
          </p:nvPr>
        </p:nvSpPr>
        <p:spPr>
          <a:xfrm>
            <a:off x="4166685" y="6356353"/>
            <a:ext cx="386180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9875" y="6356353"/>
            <a:ext cx="284554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51424741"/>
      </p:ext>
    </p:extLst>
  </p:cSld>
  <p:clrMap bg1="lt1" tx1="dk1" bg2="lt2" tx2="dk2" accent1="accent1" accent2="accent2" accent3="accent3" accent4="accent4" accent5="accent5" accent6="accent6" hlink="hlink" folHlink="folHlink"/>
  <p:sldLayoutIdLst>
    <p:sldLayoutId id="2147483650" r:id="rId1"/>
    <p:sldLayoutId id="2147483651" r:id="rId2"/>
    <p:sldLayoutId id="2147483649"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slide" Target="slide25.xml"/><Relationship Id="rId4" Type="http://schemas.openxmlformats.org/officeDocument/2006/relationships/slide" Target="slide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22RJWL3+335&#19978;.TIF" TargetMode="External"/><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22RJWL3+335&#19979;.TIF" TargetMode="Externa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23XKCWLRJBS13-33.TIF" TargetMode="External"/><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21517;&#24072;&#24494;&#28857;.TIF" TargetMode="External"/><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file:///F:\&#20154;&#25945;&#29289;&#29702;&#24517;&#20462;&#31532;&#19977;&#20876;&#65288;&#21512;&#29256;&#65289;\22RJWL3+336.TIF" TargetMode="External"/><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23XKCWLRJBS13-34&#19978;.TIF" TargetMode="External"/><Relationship Id="rId2" Type="http://schemas.openxmlformats.org/officeDocument/2006/relationships/image" Target="../media/image7.png"/><Relationship Id="rId1" Type="http://schemas.openxmlformats.org/officeDocument/2006/relationships/slideLayout" Target="../slideLayouts/slideLayout1.xml"/><Relationship Id="rId5" Type="http://schemas.openxmlformats.org/officeDocument/2006/relationships/image" Target="23XKCWLRJBS13-34&#19979;.TIF" TargetMode="External"/><Relationship Id="rId4" Type="http://schemas.openxmlformats.org/officeDocument/2006/relationships/image" Target="../media/image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21WLXKCXARJBS13-28.TIF" TargetMode="External"/><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8" Type="http://schemas.openxmlformats.org/officeDocument/2006/relationships/slide" Target="slide40.xml"/><Relationship Id="rId3" Type="http://schemas.openxmlformats.org/officeDocument/2006/relationships/slide" Target="slide28.xml"/><Relationship Id="rId7" Type="http://schemas.openxmlformats.org/officeDocument/2006/relationships/slide" Target="slide37.xml"/><Relationship Id="rId2" Type="http://schemas.openxmlformats.org/officeDocument/2006/relationships/slide" Target="slide26.xml"/><Relationship Id="rId1" Type="http://schemas.openxmlformats.org/officeDocument/2006/relationships/slideLayout" Target="../slideLayouts/slideLayout1.xml"/><Relationship Id="rId6" Type="http://schemas.openxmlformats.org/officeDocument/2006/relationships/slide" Target="slide35.xml"/><Relationship Id="rId5" Type="http://schemas.openxmlformats.org/officeDocument/2006/relationships/slide" Target="slide32.xml"/><Relationship Id="rId10" Type="http://schemas.openxmlformats.org/officeDocument/2006/relationships/image" Target="file:///F:\&#20154;&#25945;&#29289;&#29702;&#24517;&#20462;&#31532;&#19977;&#20876;&#65288;&#21512;&#29256;&#65289;\22RJWL3+340.TIF" TargetMode="External"/><Relationship Id="rId4" Type="http://schemas.openxmlformats.org/officeDocument/2006/relationships/slide" Target="slide30.xml"/><Relationship Id="rId9" Type="http://schemas.openxmlformats.org/officeDocument/2006/relationships/image" Target="../media/image10.tiff"/></Relationships>
</file>

<file path=ppt/slides/_rels/slide27.xml.rels><?xml version="1.0" encoding="UTF-8" standalone="yes"?>
<Relationships xmlns="http://schemas.openxmlformats.org/package/2006/relationships"><Relationship Id="rId8" Type="http://schemas.openxmlformats.org/officeDocument/2006/relationships/slide" Target="slide40.xml"/><Relationship Id="rId3" Type="http://schemas.openxmlformats.org/officeDocument/2006/relationships/slide" Target="slide28.xml"/><Relationship Id="rId7" Type="http://schemas.openxmlformats.org/officeDocument/2006/relationships/slide" Target="slide37.xml"/><Relationship Id="rId2" Type="http://schemas.openxmlformats.org/officeDocument/2006/relationships/slide" Target="slide26.xml"/><Relationship Id="rId1" Type="http://schemas.openxmlformats.org/officeDocument/2006/relationships/slideLayout" Target="../slideLayouts/slideLayout1.xml"/><Relationship Id="rId6" Type="http://schemas.openxmlformats.org/officeDocument/2006/relationships/slide" Target="slide35.xml"/><Relationship Id="rId5" Type="http://schemas.openxmlformats.org/officeDocument/2006/relationships/slide" Target="slide32.xml"/><Relationship Id="rId4" Type="http://schemas.openxmlformats.org/officeDocument/2006/relationships/slide" Target="slide30.xml"/></Relationships>
</file>

<file path=ppt/slides/_rels/slide28.xml.rels><?xml version="1.0" encoding="UTF-8" standalone="yes"?>
<Relationships xmlns="http://schemas.openxmlformats.org/package/2006/relationships"><Relationship Id="rId8" Type="http://schemas.openxmlformats.org/officeDocument/2006/relationships/slide" Target="slide40.xml"/><Relationship Id="rId3" Type="http://schemas.openxmlformats.org/officeDocument/2006/relationships/slide" Target="slide28.xml"/><Relationship Id="rId7" Type="http://schemas.openxmlformats.org/officeDocument/2006/relationships/slide" Target="slide37.xml"/><Relationship Id="rId2" Type="http://schemas.openxmlformats.org/officeDocument/2006/relationships/slide" Target="slide26.xml"/><Relationship Id="rId1" Type="http://schemas.openxmlformats.org/officeDocument/2006/relationships/slideLayout" Target="../slideLayouts/slideLayout1.xml"/><Relationship Id="rId6" Type="http://schemas.openxmlformats.org/officeDocument/2006/relationships/slide" Target="slide35.xml"/><Relationship Id="rId5" Type="http://schemas.openxmlformats.org/officeDocument/2006/relationships/slide" Target="slide32.xml"/><Relationship Id="rId10" Type="http://schemas.openxmlformats.org/officeDocument/2006/relationships/image" Target="22WLGDXK-3.TIF" TargetMode="External"/><Relationship Id="rId4" Type="http://schemas.openxmlformats.org/officeDocument/2006/relationships/slide" Target="slide30.xml"/><Relationship Id="rId9" Type="http://schemas.openxmlformats.org/officeDocument/2006/relationships/image" Target="../media/image11.png"/></Relationships>
</file>

<file path=ppt/slides/_rels/slide29.xml.rels><?xml version="1.0" encoding="UTF-8" standalone="yes"?>
<Relationships xmlns="http://schemas.openxmlformats.org/package/2006/relationships"><Relationship Id="rId8" Type="http://schemas.openxmlformats.org/officeDocument/2006/relationships/slide" Target="slide40.xml"/><Relationship Id="rId3" Type="http://schemas.openxmlformats.org/officeDocument/2006/relationships/slide" Target="slide28.xml"/><Relationship Id="rId7" Type="http://schemas.openxmlformats.org/officeDocument/2006/relationships/slide" Target="slide37.xml"/><Relationship Id="rId2" Type="http://schemas.openxmlformats.org/officeDocument/2006/relationships/slide" Target="slide26.xml"/><Relationship Id="rId1" Type="http://schemas.openxmlformats.org/officeDocument/2006/relationships/slideLayout" Target="../slideLayouts/slideLayout1.xml"/><Relationship Id="rId6" Type="http://schemas.openxmlformats.org/officeDocument/2006/relationships/slide" Target="slide35.xml"/><Relationship Id="rId5" Type="http://schemas.openxmlformats.org/officeDocument/2006/relationships/slide" Target="slide32.xml"/><Relationship Id="rId4" Type="http://schemas.openxmlformats.org/officeDocument/2006/relationships/slide" Target="slide30.xml"/></Relationships>
</file>

<file path=ppt/slides/_rels/slide30.xml.rels><?xml version="1.0" encoding="UTF-8" standalone="yes"?>
<Relationships xmlns="http://schemas.openxmlformats.org/package/2006/relationships"><Relationship Id="rId8" Type="http://schemas.openxmlformats.org/officeDocument/2006/relationships/slide" Target="slide40.xml"/><Relationship Id="rId3" Type="http://schemas.openxmlformats.org/officeDocument/2006/relationships/slide" Target="slide28.xml"/><Relationship Id="rId7" Type="http://schemas.openxmlformats.org/officeDocument/2006/relationships/slide" Target="slide37.xml"/><Relationship Id="rId2" Type="http://schemas.openxmlformats.org/officeDocument/2006/relationships/slide" Target="slide26.xml"/><Relationship Id="rId1" Type="http://schemas.openxmlformats.org/officeDocument/2006/relationships/slideLayout" Target="../slideLayouts/slideLayout1.xml"/><Relationship Id="rId6" Type="http://schemas.openxmlformats.org/officeDocument/2006/relationships/slide" Target="slide35.xml"/><Relationship Id="rId5" Type="http://schemas.openxmlformats.org/officeDocument/2006/relationships/slide" Target="slide32.xml"/><Relationship Id="rId10" Type="http://schemas.openxmlformats.org/officeDocument/2006/relationships/image" Target="file:///F:\&#20154;&#25945;&#29289;&#29702;&#24517;&#20462;&#31532;&#19977;&#20876;&#65288;&#21512;&#29256;&#65289;\21XRJWL13-58.TIF" TargetMode="External"/><Relationship Id="rId4" Type="http://schemas.openxmlformats.org/officeDocument/2006/relationships/slide" Target="slide30.xml"/><Relationship Id="rId9" Type="http://schemas.openxmlformats.org/officeDocument/2006/relationships/image" Target="../media/image12.png"/></Relationships>
</file>

<file path=ppt/slides/_rels/slide31.xml.rels><?xml version="1.0" encoding="UTF-8" standalone="yes"?>
<Relationships xmlns="http://schemas.openxmlformats.org/package/2006/relationships"><Relationship Id="rId8" Type="http://schemas.openxmlformats.org/officeDocument/2006/relationships/slide" Target="slide40.xml"/><Relationship Id="rId3" Type="http://schemas.openxmlformats.org/officeDocument/2006/relationships/slide" Target="slide28.xml"/><Relationship Id="rId7" Type="http://schemas.openxmlformats.org/officeDocument/2006/relationships/slide" Target="slide37.xml"/><Relationship Id="rId2" Type="http://schemas.openxmlformats.org/officeDocument/2006/relationships/slide" Target="slide26.xml"/><Relationship Id="rId1" Type="http://schemas.openxmlformats.org/officeDocument/2006/relationships/slideLayout" Target="../slideLayouts/slideLayout1.xml"/><Relationship Id="rId6" Type="http://schemas.openxmlformats.org/officeDocument/2006/relationships/slide" Target="slide35.xml"/><Relationship Id="rId5" Type="http://schemas.openxmlformats.org/officeDocument/2006/relationships/slide" Target="slide32.xml"/><Relationship Id="rId4" Type="http://schemas.openxmlformats.org/officeDocument/2006/relationships/slide" Target="slide30.xml"/></Relationships>
</file>

<file path=ppt/slides/_rels/slide32.xml.rels><?xml version="1.0" encoding="UTF-8" standalone="yes"?>
<Relationships xmlns="http://schemas.openxmlformats.org/package/2006/relationships"><Relationship Id="rId8" Type="http://schemas.openxmlformats.org/officeDocument/2006/relationships/slide" Target="slide40.xml"/><Relationship Id="rId3" Type="http://schemas.openxmlformats.org/officeDocument/2006/relationships/slide" Target="slide28.xml"/><Relationship Id="rId7" Type="http://schemas.openxmlformats.org/officeDocument/2006/relationships/slide" Target="slide37.xml"/><Relationship Id="rId2" Type="http://schemas.openxmlformats.org/officeDocument/2006/relationships/slide" Target="slide26.xml"/><Relationship Id="rId1" Type="http://schemas.openxmlformats.org/officeDocument/2006/relationships/slideLayout" Target="../slideLayouts/slideLayout1.xml"/><Relationship Id="rId6" Type="http://schemas.openxmlformats.org/officeDocument/2006/relationships/slide" Target="slide35.xml"/><Relationship Id="rId5" Type="http://schemas.openxmlformats.org/officeDocument/2006/relationships/slide" Target="slide32.xml"/><Relationship Id="rId10" Type="http://schemas.openxmlformats.org/officeDocument/2006/relationships/image" Target="file:///F:\&#20154;&#25945;&#29289;&#29702;&#24517;&#20462;&#31532;&#19977;&#20876;&#65288;&#21512;&#29256;&#65289;\22RJWL3+338.TIF" TargetMode="External"/><Relationship Id="rId4" Type="http://schemas.openxmlformats.org/officeDocument/2006/relationships/slide" Target="slide30.xml"/><Relationship Id="rId9" Type="http://schemas.openxmlformats.org/officeDocument/2006/relationships/image" Target="../media/image13.png"/></Relationships>
</file>

<file path=ppt/slides/_rels/slide33.xml.rels><?xml version="1.0" encoding="UTF-8" standalone="yes"?>
<Relationships xmlns="http://schemas.openxmlformats.org/package/2006/relationships"><Relationship Id="rId8" Type="http://schemas.openxmlformats.org/officeDocument/2006/relationships/slide" Target="slide40.xml"/><Relationship Id="rId3" Type="http://schemas.openxmlformats.org/officeDocument/2006/relationships/slide" Target="slide28.xml"/><Relationship Id="rId7" Type="http://schemas.openxmlformats.org/officeDocument/2006/relationships/slide" Target="slide37.xml"/><Relationship Id="rId2" Type="http://schemas.openxmlformats.org/officeDocument/2006/relationships/slide" Target="slide26.xml"/><Relationship Id="rId1" Type="http://schemas.openxmlformats.org/officeDocument/2006/relationships/slideLayout" Target="../slideLayouts/slideLayout1.xml"/><Relationship Id="rId6" Type="http://schemas.openxmlformats.org/officeDocument/2006/relationships/slide" Target="slide35.xml"/><Relationship Id="rId5" Type="http://schemas.openxmlformats.org/officeDocument/2006/relationships/slide" Target="slide32.xml"/><Relationship Id="rId4" Type="http://schemas.openxmlformats.org/officeDocument/2006/relationships/slide" Target="slide30.xml"/></Relationships>
</file>

<file path=ppt/slides/_rels/slide34.xml.rels><?xml version="1.0" encoding="UTF-8" standalone="yes"?>
<Relationships xmlns="http://schemas.openxmlformats.org/package/2006/relationships"><Relationship Id="rId8" Type="http://schemas.openxmlformats.org/officeDocument/2006/relationships/slide" Target="slide40.xml"/><Relationship Id="rId3" Type="http://schemas.openxmlformats.org/officeDocument/2006/relationships/slide" Target="slide28.xml"/><Relationship Id="rId7" Type="http://schemas.openxmlformats.org/officeDocument/2006/relationships/slide" Target="slide37.xml"/><Relationship Id="rId2" Type="http://schemas.openxmlformats.org/officeDocument/2006/relationships/slide" Target="slide26.xml"/><Relationship Id="rId1" Type="http://schemas.openxmlformats.org/officeDocument/2006/relationships/slideLayout" Target="../slideLayouts/slideLayout1.xml"/><Relationship Id="rId6" Type="http://schemas.openxmlformats.org/officeDocument/2006/relationships/slide" Target="slide35.xml"/><Relationship Id="rId5" Type="http://schemas.openxmlformats.org/officeDocument/2006/relationships/slide" Target="slide32.xml"/><Relationship Id="rId4" Type="http://schemas.openxmlformats.org/officeDocument/2006/relationships/slide" Target="slide30.xml"/></Relationships>
</file>

<file path=ppt/slides/_rels/slide35.xml.rels><?xml version="1.0" encoding="UTF-8" standalone="yes"?>
<Relationships xmlns="http://schemas.openxmlformats.org/package/2006/relationships"><Relationship Id="rId8" Type="http://schemas.openxmlformats.org/officeDocument/2006/relationships/slide" Target="slide40.xml"/><Relationship Id="rId3" Type="http://schemas.openxmlformats.org/officeDocument/2006/relationships/slide" Target="slide28.xml"/><Relationship Id="rId7" Type="http://schemas.openxmlformats.org/officeDocument/2006/relationships/slide" Target="slide37.xml"/><Relationship Id="rId2" Type="http://schemas.openxmlformats.org/officeDocument/2006/relationships/slide" Target="slide26.xml"/><Relationship Id="rId1" Type="http://schemas.openxmlformats.org/officeDocument/2006/relationships/slideLayout" Target="../slideLayouts/slideLayout1.xml"/><Relationship Id="rId6" Type="http://schemas.openxmlformats.org/officeDocument/2006/relationships/slide" Target="slide35.xml"/><Relationship Id="rId5" Type="http://schemas.openxmlformats.org/officeDocument/2006/relationships/slide" Target="slide32.xml"/><Relationship Id="rId10" Type="http://schemas.openxmlformats.org/officeDocument/2006/relationships/image" Target="22RJWL3+339.TIF" TargetMode="External"/><Relationship Id="rId4" Type="http://schemas.openxmlformats.org/officeDocument/2006/relationships/slide" Target="slide30.xml"/><Relationship Id="rId9" Type="http://schemas.openxmlformats.org/officeDocument/2006/relationships/image" Target="../media/image14.png"/></Relationships>
</file>

<file path=ppt/slides/_rels/slide36.xml.rels><?xml version="1.0" encoding="UTF-8" standalone="yes"?>
<Relationships xmlns="http://schemas.openxmlformats.org/package/2006/relationships"><Relationship Id="rId8" Type="http://schemas.openxmlformats.org/officeDocument/2006/relationships/slide" Target="slide40.xml"/><Relationship Id="rId3" Type="http://schemas.openxmlformats.org/officeDocument/2006/relationships/slide" Target="slide28.xml"/><Relationship Id="rId7" Type="http://schemas.openxmlformats.org/officeDocument/2006/relationships/slide" Target="slide37.xml"/><Relationship Id="rId2" Type="http://schemas.openxmlformats.org/officeDocument/2006/relationships/slide" Target="slide26.xml"/><Relationship Id="rId1" Type="http://schemas.openxmlformats.org/officeDocument/2006/relationships/slideLayout" Target="../slideLayouts/slideLayout1.xml"/><Relationship Id="rId6" Type="http://schemas.openxmlformats.org/officeDocument/2006/relationships/slide" Target="slide35.xml"/><Relationship Id="rId5" Type="http://schemas.openxmlformats.org/officeDocument/2006/relationships/slide" Target="slide32.xml"/><Relationship Id="rId4" Type="http://schemas.openxmlformats.org/officeDocument/2006/relationships/slide" Target="slide30.xml"/></Relationships>
</file>

<file path=ppt/slides/_rels/slide37.xml.rels><?xml version="1.0" encoding="UTF-8" standalone="yes"?>
<Relationships xmlns="http://schemas.openxmlformats.org/package/2006/relationships"><Relationship Id="rId8" Type="http://schemas.openxmlformats.org/officeDocument/2006/relationships/slide" Target="slide40.xml"/><Relationship Id="rId3" Type="http://schemas.openxmlformats.org/officeDocument/2006/relationships/slide" Target="slide28.xml"/><Relationship Id="rId7" Type="http://schemas.openxmlformats.org/officeDocument/2006/relationships/slide" Target="slide37.xml"/><Relationship Id="rId2" Type="http://schemas.openxmlformats.org/officeDocument/2006/relationships/slide" Target="slide26.xml"/><Relationship Id="rId1" Type="http://schemas.openxmlformats.org/officeDocument/2006/relationships/slideLayout" Target="../slideLayouts/slideLayout1.xml"/><Relationship Id="rId6" Type="http://schemas.openxmlformats.org/officeDocument/2006/relationships/slide" Target="slide35.xml"/><Relationship Id="rId5" Type="http://schemas.openxmlformats.org/officeDocument/2006/relationships/slide" Target="slide32.xml"/><Relationship Id="rId10" Type="http://schemas.openxmlformats.org/officeDocument/2006/relationships/image" Target="21WLXKCXARJBS13-33.TIF" TargetMode="External"/><Relationship Id="rId4" Type="http://schemas.openxmlformats.org/officeDocument/2006/relationships/slide" Target="slide30.xml"/><Relationship Id="rId9" Type="http://schemas.openxmlformats.org/officeDocument/2006/relationships/image" Target="../media/image15.png"/></Relationships>
</file>

<file path=ppt/slides/_rels/slide38.xml.rels><?xml version="1.0" encoding="UTF-8" standalone="yes"?>
<Relationships xmlns="http://schemas.openxmlformats.org/package/2006/relationships"><Relationship Id="rId8" Type="http://schemas.openxmlformats.org/officeDocument/2006/relationships/slide" Target="slide40.xml"/><Relationship Id="rId3" Type="http://schemas.openxmlformats.org/officeDocument/2006/relationships/slide" Target="slide28.xml"/><Relationship Id="rId7" Type="http://schemas.openxmlformats.org/officeDocument/2006/relationships/slide" Target="slide37.xml"/><Relationship Id="rId2" Type="http://schemas.openxmlformats.org/officeDocument/2006/relationships/slide" Target="slide26.xml"/><Relationship Id="rId1" Type="http://schemas.openxmlformats.org/officeDocument/2006/relationships/slideLayout" Target="../slideLayouts/slideLayout1.xml"/><Relationship Id="rId6" Type="http://schemas.openxmlformats.org/officeDocument/2006/relationships/slide" Target="slide35.xml"/><Relationship Id="rId5" Type="http://schemas.openxmlformats.org/officeDocument/2006/relationships/slide" Target="slide32.xml"/><Relationship Id="rId4" Type="http://schemas.openxmlformats.org/officeDocument/2006/relationships/slide" Target="slide30.xml"/></Relationships>
</file>

<file path=ppt/slides/_rels/slide39.xml.rels><?xml version="1.0" encoding="UTF-8" standalone="yes"?>
<Relationships xmlns="http://schemas.openxmlformats.org/package/2006/relationships"><Relationship Id="rId8" Type="http://schemas.openxmlformats.org/officeDocument/2006/relationships/slide" Target="slide40.xml"/><Relationship Id="rId3" Type="http://schemas.openxmlformats.org/officeDocument/2006/relationships/slide" Target="slide28.xml"/><Relationship Id="rId7" Type="http://schemas.openxmlformats.org/officeDocument/2006/relationships/slide" Target="slide37.xml"/><Relationship Id="rId2" Type="http://schemas.openxmlformats.org/officeDocument/2006/relationships/slide" Target="slide26.xml"/><Relationship Id="rId1" Type="http://schemas.openxmlformats.org/officeDocument/2006/relationships/slideLayout" Target="../slideLayouts/slideLayout1.xml"/><Relationship Id="rId6" Type="http://schemas.openxmlformats.org/officeDocument/2006/relationships/slide" Target="slide35.xml"/><Relationship Id="rId5" Type="http://schemas.openxmlformats.org/officeDocument/2006/relationships/slide" Target="slide32.xml"/><Relationship Id="rId4" Type="http://schemas.openxmlformats.org/officeDocument/2006/relationships/slide" Target="slide30.xml"/></Relationships>
</file>

<file path=ppt/slides/_rels/slide40.xml.rels><?xml version="1.0" encoding="UTF-8" standalone="yes"?>
<Relationships xmlns="http://schemas.openxmlformats.org/package/2006/relationships"><Relationship Id="rId8" Type="http://schemas.openxmlformats.org/officeDocument/2006/relationships/slide" Target="slide40.xml"/><Relationship Id="rId3" Type="http://schemas.openxmlformats.org/officeDocument/2006/relationships/slide" Target="slide28.xml"/><Relationship Id="rId7" Type="http://schemas.openxmlformats.org/officeDocument/2006/relationships/slide" Target="slide37.xml"/><Relationship Id="rId2" Type="http://schemas.openxmlformats.org/officeDocument/2006/relationships/slide" Target="slide26.xml"/><Relationship Id="rId1" Type="http://schemas.openxmlformats.org/officeDocument/2006/relationships/slideLayout" Target="../slideLayouts/slideLayout1.xml"/><Relationship Id="rId6" Type="http://schemas.openxmlformats.org/officeDocument/2006/relationships/slide" Target="slide35.xml"/><Relationship Id="rId5" Type="http://schemas.openxmlformats.org/officeDocument/2006/relationships/slide" Target="slide32.xml"/><Relationship Id="rId10" Type="http://schemas.openxmlformats.org/officeDocument/2006/relationships/image" Target="21WLXKCXARJBS13-32.TIF" TargetMode="External"/><Relationship Id="rId4" Type="http://schemas.openxmlformats.org/officeDocument/2006/relationships/slide" Target="slide30.xml"/><Relationship Id="rId9" Type="http://schemas.openxmlformats.org/officeDocument/2006/relationships/image" Target="../media/image16.png"/></Relationships>
</file>

<file path=ppt/slides/_rels/slide41.xml.rels><?xml version="1.0" encoding="UTF-8" standalone="yes"?>
<Relationships xmlns="http://schemas.openxmlformats.org/package/2006/relationships"><Relationship Id="rId8" Type="http://schemas.openxmlformats.org/officeDocument/2006/relationships/slide" Target="slide40.xml"/><Relationship Id="rId3" Type="http://schemas.openxmlformats.org/officeDocument/2006/relationships/slide" Target="slide28.xml"/><Relationship Id="rId7" Type="http://schemas.openxmlformats.org/officeDocument/2006/relationships/slide" Target="slide37.xml"/><Relationship Id="rId2" Type="http://schemas.openxmlformats.org/officeDocument/2006/relationships/slide" Target="slide26.xml"/><Relationship Id="rId1" Type="http://schemas.openxmlformats.org/officeDocument/2006/relationships/slideLayout" Target="../slideLayouts/slideLayout1.xml"/><Relationship Id="rId6" Type="http://schemas.openxmlformats.org/officeDocument/2006/relationships/slide" Target="slide35.xml"/><Relationship Id="rId5" Type="http://schemas.openxmlformats.org/officeDocument/2006/relationships/slide" Target="slide32.xml"/><Relationship Id="rId4" Type="http://schemas.openxmlformats.org/officeDocument/2006/relationships/slide" Target="slide30.xml"/></Relationships>
</file>

<file path=ppt/slides/_rels/slide4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等腰三角形 3"/>
          <p:cNvSpPr/>
          <p:nvPr/>
        </p:nvSpPr>
        <p:spPr>
          <a:xfrm rot="16200000">
            <a:off x="10111439" y="681116"/>
            <a:ext cx="2815327" cy="1398328"/>
          </a:xfrm>
          <a:prstGeom prst="triangle">
            <a:avLst/>
          </a:prstGeom>
          <a:solidFill>
            <a:srgbClr val="869DBE"/>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5">
                  <a:lumMod val="75000"/>
                </a:schemeClr>
              </a:solidFill>
            </a:endParaRPr>
          </a:p>
        </p:txBody>
      </p:sp>
      <p:sp>
        <p:nvSpPr>
          <p:cNvPr id="5" name="等腰三角形 4"/>
          <p:cNvSpPr/>
          <p:nvPr/>
        </p:nvSpPr>
        <p:spPr>
          <a:xfrm rot="16200000">
            <a:off x="10314382" y="2001814"/>
            <a:ext cx="2466975" cy="1251493"/>
          </a:xfrm>
          <a:prstGeom prst="triangle">
            <a:avLst/>
          </a:prstGeom>
          <a:noFill/>
          <a:ln w="381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5">
                  <a:lumMod val="75000"/>
                </a:schemeClr>
              </a:solidFill>
            </a:endParaRPr>
          </a:p>
        </p:txBody>
      </p:sp>
      <p:sp>
        <p:nvSpPr>
          <p:cNvPr id="8" name="等腰三角形 7"/>
          <p:cNvSpPr/>
          <p:nvPr/>
        </p:nvSpPr>
        <p:spPr>
          <a:xfrm>
            <a:off x="-23093" y="5633891"/>
            <a:ext cx="2466975" cy="1251493"/>
          </a:xfrm>
          <a:prstGeom prst="triangle">
            <a:avLst/>
          </a:prstGeom>
          <a:solidFill>
            <a:schemeClr val="accent5">
              <a:lumMod val="5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5">
                  <a:lumMod val="75000"/>
                </a:schemeClr>
              </a:solidFill>
            </a:endParaRPr>
          </a:p>
        </p:txBody>
      </p:sp>
      <p:grpSp>
        <p:nvGrpSpPr>
          <p:cNvPr id="13" name="组合 12"/>
          <p:cNvGrpSpPr/>
          <p:nvPr/>
        </p:nvGrpSpPr>
        <p:grpSpPr>
          <a:xfrm>
            <a:off x="1057027" y="1844824"/>
            <a:ext cx="2664296" cy="2277092"/>
            <a:chOff x="1072586" y="730321"/>
            <a:chExt cx="5273250" cy="4571656"/>
          </a:xfrm>
        </p:grpSpPr>
        <p:sp>
          <p:nvSpPr>
            <p:cNvPr id="14" name="矩形 13"/>
            <p:cNvSpPr/>
            <p:nvPr/>
          </p:nvSpPr>
          <p:spPr>
            <a:xfrm rot="2648372">
              <a:off x="1072586" y="730321"/>
              <a:ext cx="4474028" cy="4474028"/>
            </a:xfrm>
            <a:prstGeom prst="rect">
              <a:avLst/>
            </a:prstGeom>
            <a:noFill/>
            <a:ln w="38100">
              <a:solidFill>
                <a:srgbClr val="00374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5">
                    <a:lumMod val="75000"/>
                  </a:schemeClr>
                </a:solidFill>
                <a:latin typeface="字魂105号-简雅黑" panose="00000500000000000000" pitchFamily="2" charset="-122"/>
                <a:ea typeface="字魂105号-简雅黑" panose="00000500000000000000" pitchFamily="2" charset="-122"/>
                <a:sym typeface="字魂105号-简雅黑" panose="00000500000000000000" pitchFamily="2" charset="-122"/>
              </a:endParaRPr>
            </a:p>
          </p:txBody>
        </p:sp>
        <p:sp>
          <p:nvSpPr>
            <p:cNvPr id="15" name="矩形 14"/>
            <p:cNvSpPr/>
            <p:nvPr/>
          </p:nvSpPr>
          <p:spPr>
            <a:xfrm rot="2648372">
              <a:off x="1846331" y="756879"/>
              <a:ext cx="4499505" cy="4545098"/>
            </a:xfrm>
            <a:prstGeom prst="rect">
              <a:avLst/>
            </a:prstGeom>
            <a:solidFill>
              <a:srgbClr val="FAFAFA"/>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5">
                    <a:lumMod val="75000"/>
                  </a:schemeClr>
                </a:solidFill>
                <a:latin typeface="字魂105号-简雅黑" panose="00000500000000000000" pitchFamily="2" charset="-122"/>
                <a:ea typeface="字魂105号-简雅黑" panose="00000500000000000000" pitchFamily="2" charset="-122"/>
                <a:sym typeface="字魂105号-简雅黑" panose="00000500000000000000" pitchFamily="2" charset="-122"/>
              </a:endParaRPr>
            </a:p>
          </p:txBody>
        </p:sp>
      </p:grpSp>
      <p:sp>
        <p:nvSpPr>
          <p:cNvPr id="16" name="文本框 10"/>
          <p:cNvSpPr txBox="1"/>
          <p:nvPr/>
        </p:nvSpPr>
        <p:spPr>
          <a:xfrm>
            <a:off x="3774349" y="2454423"/>
            <a:ext cx="7507813" cy="1015663"/>
          </a:xfrm>
          <a:prstGeom prst="rect">
            <a:avLst/>
          </a:prstGeom>
          <a:noFill/>
        </p:spPr>
        <p:txBody>
          <a:bodyPr wrap="square" rtlCol="0">
            <a:spAutoFit/>
          </a:bodyPr>
          <a:lstStyle/>
          <a:p>
            <a:pPr lvl="0">
              <a:defRPr/>
            </a:pPr>
            <a:r>
              <a:rPr lang="zh-CN" altLang="en-US" sz="6000" b="1" kern="100" dirty="0">
                <a:solidFill>
                  <a:schemeClr val="accent1">
                    <a:lumMod val="75000"/>
                  </a:schemeClr>
                </a:solidFill>
                <a:latin typeface="Times New Roman" panose="02020603050405020304" pitchFamily="18" charset="0"/>
                <a:ea typeface="黑体" panose="02010600030101010101" pitchFamily="2" charset="-122"/>
                <a:cs typeface="Times New Roman" panose="02020603050405020304" pitchFamily="18" charset="0"/>
              </a:rPr>
              <a:t>电磁感应现象及应用</a:t>
            </a:r>
          </a:p>
        </p:txBody>
      </p:sp>
      <p:sp>
        <p:nvSpPr>
          <p:cNvPr id="17" name="文本框 10"/>
          <p:cNvSpPr txBox="1"/>
          <p:nvPr/>
        </p:nvSpPr>
        <p:spPr>
          <a:xfrm>
            <a:off x="1465639" y="2492896"/>
            <a:ext cx="2975764" cy="938719"/>
          </a:xfrm>
          <a:prstGeom prst="rect">
            <a:avLst/>
          </a:prstGeom>
          <a:noFill/>
        </p:spPr>
        <p:txBody>
          <a:bodyPr wrap="square" rtlCol="0">
            <a:spAutoFit/>
          </a:bodyPr>
          <a:lstStyle/>
          <a:p>
            <a:pPr lvl="0">
              <a:defRPr/>
            </a:pPr>
            <a:r>
              <a:rPr lang="zh-CN" altLang="en-US" sz="5500" b="1" dirty="0" smtClean="0">
                <a:solidFill>
                  <a:schemeClr val="accent1">
                    <a:lumMod val="75000"/>
                  </a:schemeClr>
                </a:solidFill>
                <a:latin typeface="Times New Roman" panose="02020603050405020304" pitchFamily="18" charset="0"/>
                <a:ea typeface="黑体" panose="02010600030101010101" pitchFamily="2" charset="-122"/>
                <a:cs typeface="Times New Roman" panose="02020603050405020304" pitchFamily="18" charset="0"/>
                <a:sym typeface="思源黑体 CN Bold" panose="020B0800000000000000" pitchFamily="34" charset="-122"/>
              </a:rPr>
              <a:t>第</a:t>
            </a:r>
            <a:r>
              <a:rPr lang="en-US" altLang="zh-CN" sz="5500" b="1" dirty="0" smtClean="0">
                <a:solidFill>
                  <a:schemeClr val="accent1">
                    <a:lumMod val="75000"/>
                  </a:schemeClr>
                </a:solidFill>
                <a:latin typeface="Times New Roman" panose="02020603050405020304" pitchFamily="18" charset="0"/>
                <a:ea typeface="黑体" panose="02010600030101010101" pitchFamily="2" charset="-122"/>
                <a:cs typeface="Times New Roman" panose="02020603050405020304" pitchFamily="18" charset="0"/>
                <a:sym typeface="思源黑体 CN Bold" panose="020B0800000000000000" pitchFamily="34" charset="-122"/>
              </a:rPr>
              <a:t>3</a:t>
            </a:r>
            <a:r>
              <a:rPr lang="zh-CN" altLang="en-US" sz="5500" b="1" dirty="0" smtClean="0">
                <a:solidFill>
                  <a:schemeClr val="accent1">
                    <a:lumMod val="75000"/>
                  </a:schemeClr>
                </a:solidFill>
                <a:latin typeface="Times New Roman" panose="02020603050405020304" pitchFamily="18" charset="0"/>
                <a:ea typeface="黑体" panose="02010600030101010101" pitchFamily="2" charset="-122"/>
                <a:cs typeface="Times New Roman" panose="02020603050405020304" pitchFamily="18" charset="0"/>
                <a:sym typeface="思源黑体 CN Bold" panose="020B0800000000000000" pitchFamily="34" charset="-122"/>
              </a:rPr>
              <a:t>节</a:t>
            </a:r>
            <a:endParaRPr lang="zh-CN" altLang="en-US" sz="5500" b="1" dirty="0">
              <a:solidFill>
                <a:schemeClr val="accent1">
                  <a:lumMod val="75000"/>
                </a:schemeClr>
              </a:solidFill>
              <a:latin typeface="Times New Roman" panose="02020603050405020304" pitchFamily="18" charset="0"/>
              <a:ea typeface="黑体" panose="02010600030101010101" pitchFamily="2" charset="-122"/>
              <a:cs typeface="Times New Roman" panose="02020603050405020304" pitchFamily="18" charset="0"/>
              <a:sym typeface="思源黑体 CN Bold" panose="020B0800000000000000" pitchFamily="34" charset="-122"/>
            </a:endParaRPr>
          </a:p>
        </p:txBody>
      </p:sp>
      <p:sp>
        <p:nvSpPr>
          <p:cNvPr id="3" name="矩形 2"/>
          <p:cNvSpPr/>
          <p:nvPr/>
        </p:nvSpPr>
        <p:spPr>
          <a:xfrm>
            <a:off x="3937347" y="3861048"/>
            <a:ext cx="6050054" cy="646331"/>
          </a:xfrm>
          <a:prstGeom prst="rect">
            <a:avLst/>
          </a:prstGeom>
        </p:spPr>
        <p:txBody>
          <a:bodyPr wrap="none">
            <a:spAutoFit/>
          </a:bodyPr>
          <a:lstStyle/>
          <a:p>
            <a:r>
              <a:rPr lang="en-US" altLang="zh-CN" sz="3600" b="1" kern="100" dirty="0">
                <a:solidFill>
                  <a:schemeClr val="accent3">
                    <a:lumMod val="50000"/>
                  </a:schemeClr>
                </a:solidFill>
                <a:latin typeface="Times New Roman"/>
                <a:ea typeface="楷体_GB2312"/>
              </a:rPr>
              <a:t>(</a:t>
            </a:r>
            <a:r>
              <a:rPr lang="zh-CN" altLang="zh-CN" sz="3600" b="1" kern="100" dirty="0">
                <a:solidFill>
                  <a:schemeClr val="accent3">
                    <a:lumMod val="50000"/>
                  </a:schemeClr>
                </a:solidFill>
                <a:latin typeface="Times New Roman"/>
                <a:ea typeface="楷体_GB2312"/>
                <a:cs typeface="Times New Roman"/>
              </a:rPr>
              <a:t>强基课</a:t>
            </a:r>
            <a:r>
              <a:rPr lang="en-US" altLang="zh-CN" sz="3600" b="1" kern="100" dirty="0">
                <a:solidFill>
                  <a:schemeClr val="accent3">
                    <a:lumMod val="50000"/>
                  </a:schemeClr>
                </a:solidFill>
                <a:latin typeface="Times New Roman"/>
                <a:ea typeface="楷体_GB2312"/>
              </a:rPr>
              <a:t>—</a:t>
            </a:r>
            <a:r>
              <a:rPr lang="zh-CN" altLang="zh-CN" sz="3600" b="1" kern="100" dirty="0">
                <a:solidFill>
                  <a:schemeClr val="accent3">
                    <a:lumMod val="50000"/>
                  </a:schemeClr>
                </a:solidFill>
                <a:latin typeface="Times New Roman"/>
                <a:ea typeface="楷体_GB2312"/>
                <a:cs typeface="Times New Roman"/>
              </a:rPr>
              <a:t>逐点理清</a:t>
            </a:r>
            <a:r>
              <a:rPr lang="zh-CN" altLang="zh-CN" sz="3600" b="1" kern="100" dirty="0">
                <a:solidFill>
                  <a:schemeClr val="accent3">
                    <a:lumMod val="50000"/>
                  </a:schemeClr>
                </a:solidFill>
                <a:latin typeface="Times New Roman"/>
                <a:ea typeface="黑体"/>
                <a:cs typeface="Times New Roman"/>
              </a:rPr>
              <a:t>物理观念</a:t>
            </a:r>
            <a:r>
              <a:rPr lang="en-US" altLang="zh-CN" sz="3600" b="1" kern="100" dirty="0">
                <a:solidFill>
                  <a:schemeClr val="accent3">
                    <a:lumMod val="50000"/>
                  </a:schemeClr>
                </a:solidFill>
                <a:latin typeface="Times New Roman"/>
                <a:ea typeface="黑体"/>
              </a:rPr>
              <a:t>)</a:t>
            </a:r>
            <a:endParaRPr lang="zh-CN" altLang="en-US" sz="3500" dirty="0">
              <a:solidFill>
                <a:schemeClr val="accent3">
                  <a:lumMod val="50000"/>
                </a:schemeClr>
              </a:solidFill>
            </a:endParaRPr>
          </a:p>
        </p:txBody>
      </p:sp>
    </p:spTree>
    <p:extLst>
      <p:ext uri="{BB962C8B-B14F-4D97-AF65-F5344CB8AC3E}">
        <p14:creationId xmlns:p14="http://schemas.microsoft.com/office/powerpoint/2010/main" val="428927341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内容占位符 3"/>
          <p:cNvGraphicFramePr>
            <a:graphicFrameLocks noGrp="1"/>
          </p:cNvGraphicFramePr>
          <p:nvPr>
            <p:ph idx="1"/>
            <p:extLst>
              <p:ext uri="{D42A27DB-BD31-4B8C-83A1-F6EECF244321}">
                <p14:modId xmlns:p14="http://schemas.microsoft.com/office/powerpoint/2010/main" val="932169638"/>
              </p:ext>
            </p:extLst>
          </p:nvPr>
        </p:nvGraphicFramePr>
        <p:xfrm>
          <a:off x="913012" y="654844"/>
          <a:ext cx="10441160" cy="4713446"/>
        </p:xfrm>
        <a:graphic>
          <a:graphicData uri="http://schemas.openxmlformats.org/drawingml/2006/table">
            <a:tbl>
              <a:tblPr/>
              <a:tblGrid>
                <a:gridCol w="3600399"/>
                <a:gridCol w="1152128"/>
                <a:gridCol w="5688633"/>
              </a:tblGrid>
              <a:tr h="452596">
                <a:tc>
                  <a:txBody>
                    <a:bodyPr/>
                    <a:lstStyle/>
                    <a:p>
                      <a:pPr algn="ctr">
                        <a:lnSpc>
                          <a:spcPct val="150000"/>
                        </a:lnSpc>
                        <a:spcAft>
                          <a:spcPts val="0"/>
                        </a:spcAft>
                      </a:pPr>
                      <a:r>
                        <a:rPr lang="zh-CN" sz="2800" b="1" kern="100">
                          <a:solidFill>
                            <a:srgbClr val="548DD4"/>
                          </a:solidFill>
                          <a:effectLst/>
                          <a:latin typeface="Times New Roman"/>
                          <a:ea typeface="方正细黑一简体"/>
                          <a:cs typeface="Times New Roman"/>
                        </a:rPr>
                        <a:t>课标要求</a:t>
                      </a:r>
                      <a:endParaRPr lang="zh-CN" sz="2800" kern="100">
                        <a:effectLst/>
                        <a:latin typeface="宋体"/>
                        <a:cs typeface="Courier New"/>
                      </a:endParaRPr>
                    </a:p>
                  </a:txBody>
                  <a:tcPr marL="48492" marR="48492"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gridSpan="2">
                  <a:txBody>
                    <a:bodyPr/>
                    <a:lstStyle/>
                    <a:p>
                      <a:pPr algn="ctr">
                        <a:lnSpc>
                          <a:spcPct val="150000"/>
                        </a:lnSpc>
                        <a:spcAft>
                          <a:spcPts val="0"/>
                        </a:spcAft>
                      </a:pPr>
                      <a:r>
                        <a:rPr lang="zh-CN" sz="2800" b="1" kern="100">
                          <a:solidFill>
                            <a:srgbClr val="548DD4"/>
                          </a:solidFill>
                          <a:effectLst/>
                          <a:latin typeface="Times New Roman"/>
                          <a:ea typeface="方正细黑一简体"/>
                          <a:cs typeface="Times New Roman"/>
                        </a:rPr>
                        <a:t>层级达标</a:t>
                      </a:r>
                      <a:endParaRPr lang="zh-CN" sz="2800" kern="100">
                        <a:effectLst/>
                        <a:latin typeface="宋体"/>
                        <a:cs typeface="Courier New"/>
                      </a:endParaRPr>
                    </a:p>
                  </a:txBody>
                  <a:tcPr marL="48492" marR="48492"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hMerge="1">
                  <a:txBody>
                    <a:bodyPr/>
                    <a:lstStyle/>
                    <a:p>
                      <a:endParaRPr lang="zh-CN" altLang="en-US"/>
                    </a:p>
                  </a:txBody>
                  <a:tcPr/>
                </a:tc>
              </a:tr>
              <a:tr h="1810385">
                <a:tc rowSpan="2">
                  <a:txBody>
                    <a:bodyPr/>
                    <a:lstStyle/>
                    <a:p>
                      <a:pPr algn="l">
                        <a:lnSpc>
                          <a:spcPct val="150000"/>
                        </a:lnSpc>
                        <a:spcAft>
                          <a:spcPts val="0"/>
                        </a:spcAft>
                      </a:pPr>
                      <a:r>
                        <a:rPr lang="zh-CN" sz="2800" b="1" kern="100" dirty="0">
                          <a:effectLst/>
                          <a:latin typeface="Times New Roman"/>
                          <a:ea typeface="方正细黑一简体"/>
                          <a:cs typeface="Times New Roman"/>
                        </a:rPr>
                        <a:t>通过实验，了解电磁感应现象，了解产生感应电流的条件。知道电磁感应现象的应用及其对现代社会的影响。</a:t>
                      </a:r>
                      <a:endParaRPr lang="zh-CN" sz="2800" kern="100" dirty="0">
                        <a:effectLst/>
                        <a:latin typeface="宋体"/>
                        <a:cs typeface="Courier New"/>
                      </a:endParaRPr>
                    </a:p>
                  </a:txBody>
                  <a:tcPr marL="48492" marR="48492"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lnSpc>
                          <a:spcPct val="150000"/>
                        </a:lnSpc>
                        <a:spcAft>
                          <a:spcPts val="0"/>
                        </a:spcAft>
                      </a:pPr>
                      <a:r>
                        <a:rPr lang="zh-CN" sz="2800" b="1" kern="100" dirty="0">
                          <a:solidFill>
                            <a:srgbClr val="548DD4"/>
                          </a:solidFill>
                          <a:effectLst/>
                          <a:latin typeface="Times New Roman"/>
                          <a:ea typeface="方正细黑一简体"/>
                          <a:cs typeface="Times New Roman"/>
                        </a:rPr>
                        <a:t>学考层级</a:t>
                      </a:r>
                      <a:endParaRPr lang="zh-CN" sz="2800" kern="100" dirty="0">
                        <a:effectLst/>
                        <a:latin typeface="宋体"/>
                        <a:cs typeface="Courier New"/>
                      </a:endParaRPr>
                    </a:p>
                  </a:txBody>
                  <a:tcPr marL="48492" marR="48492"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lnSpc>
                          <a:spcPct val="150000"/>
                        </a:lnSpc>
                        <a:spcAft>
                          <a:spcPts val="0"/>
                        </a:spcAft>
                      </a:pPr>
                      <a:r>
                        <a:rPr lang="en-US" sz="2800" b="1" kern="100">
                          <a:effectLst/>
                          <a:latin typeface="Times New Roman"/>
                          <a:ea typeface="方正细黑一简体"/>
                          <a:cs typeface="Courier New"/>
                        </a:rPr>
                        <a:t>1.</a:t>
                      </a:r>
                      <a:r>
                        <a:rPr lang="zh-CN" sz="2800" b="1" kern="100">
                          <a:effectLst/>
                          <a:latin typeface="Times New Roman"/>
                          <a:ea typeface="方正细黑一简体"/>
                          <a:cs typeface="Times New Roman"/>
                        </a:rPr>
                        <a:t>知道什么是电磁感应现象。</a:t>
                      </a:r>
                      <a:endParaRPr lang="zh-CN" sz="2800" kern="100">
                        <a:effectLst/>
                        <a:latin typeface="宋体"/>
                        <a:cs typeface="Courier New"/>
                      </a:endParaRPr>
                    </a:p>
                    <a:p>
                      <a:pPr algn="ctr">
                        <a:lnSpc>
                          <a:spcPct val="150000"/>
                        </a:lnSpc>
                        <a:spcAft>
                          <a:spcPts val="0"/>
                        </a:spcAft>
                      </a:pPr>
                      <a:r>
                        <a:rPr lang="en-US" sz="2800" b="1" kern="100">
                          <a:effectLst/>
                          <a:latin typeface="Times New Roman"/>
                          <a:ea typeface="方正细黑一简体"/>
                          <a:cs typeface="Courier New"/>
                        </a:rPr>
                        <a:t>2.</a:t>
                      </a:r>
                      <a:r>
                        <a:rPr lang="zh-CN" sz="2800" b="1" kern="100">
                          <a:effectLst/>
                          <a:latin typeface="Times New Roman"/>
                          <a:ea typeface="方正细黑一简体"/>
                          <a:cs typeface="Times New Roman"/>
                        </a:rPr>
                        <a:t>了解电磁感应现象的应用。</a:t>
                      </a:r>
                      <a:endParaRPr lang="zh-CN" sz="2800" kern="100">
                        <a:effectLst/>
                        <a:latin typeface="宋体"/>
                        <a:cs typeface="Courier New"/>
                      </a:endParaRPr>
                    </a:p>
                  </a:txBody>
                  <a:tcPr marL="48492" marR="48492"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r>
              <a:tr h="2262981">
                <a:tc vMerge="1">
                  <a:txBody>
                    <a:bodyPr/>
                    <a:lstStyle/>
                    <a:p>
                      <a:endParaRPr lang="zh-CN" altLang="en-US"/>
                    </a:p>
                  </a:txBody>
                  <a:tcPr/>
                </a:tc>
                <a:tc>
                  <a:txBody>
                    <a:bodyPr/>
                    <a:lstStyle/>
                    <a:p>
                      <a:pPr algn="ctr">
                        <a:lnSpc>
                          <a:spcPct val="150000"/>
                        </a:lnSpc>
                        <a:spcAft>
                          <a:spcPts val="0"/>
                        </a:spcAft>
                      </a:pPr>
                      <a:r>
                        <a:rPr lang="zh-CN" sz="2800" b="1" kern="100" dirty="0">
                          <a:solidFill>
                            <a:srgbClr val="5DA1CB"/>
                          </a:solidFill>
                          <a:effectLst/>
                          <a:latin typeface="Times New Roman"/>
                          <a:ea typeface="方正细黑一简体"/>
                          <a:cs typeface="Times New Roman"/>
                        </a:rPr>
                        <a:t>选考层级</a:t>
                      </a:r>
                      <a:endParaRPr lang="zh-CN" sz="2800" kern="100" dirty="0">
                        <a:solidFill>
                          <a:srgbClr val="5DA1CB"/>
                        </a:solidFill>
                        <a:effectLst/>
                        <a:latin typeface="宋体"/>
                        <a:cs typeface="Courier New"/>
                      </a:endParaRPr>
                    </a:p>
                  </a:txBody>
                  <a:tcPr marL="48492" marR="48492"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l">
                        <a:lnSpc>
                          <a:spcPct val="150000"/>
                        </a:lnSpc>
                        <a:spcAft>
                          <a:spcPts val="0"/>
                        </a:spcAft>
                      </a:pPr>
                      <a:r>
                        <a:rPr lang="zh-CN" sz="2800" b="1" kern="100" dirty="0">
                          <a:effectLst/>
                          <a:latin typeface="Times New Roman"/>
                          <a:ea typeface="方正细黑一简体"/>
                          <a:cs typeface="Times New Roman"/>
                        </a:rPr>
                        <a:t>理解感应电流产生的条件，会判断回路中是否有感应电流。</a:t>
                      </a:r>
                      <a:endParaRPr lang="zh-CN" sz="2800" kern="100" dirty="0">
                        <a:effectLst/>
                        <a:latin typeface="宋体"/>
                        <a:cs typeface="Courier New"/>
                      </a:endParaRPr>
                    </a:p>
                  </a:txBody>
                  <a:tcPr marL="48492" marR="48492"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78117056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4" name="组合 73"/>
          <p:cNvGrpSpPr/>
          <p:nvPr/>
        </p:nvGrpSpPr>
        <p:grpSpPr>
          <a:xfrm>
            <a:off x="2356254" y="856561"/>
            <a:ext cx="743068" cy="724865"/>
            <a:chOff x="5318863" y="2214122"/>
            <a:chExt cx="743068" cy="724865"/>
          </a:xfrm>
        </p:grpSpPr>
        <p:cxnSp>
          <p:nvCxnSpPr>
            <p:cNvPr id="75" name="Straight Connector 29"/>
            <p:cNvCxnSpPr/>
            <p:nvPr/>
          </p:nvCxnSpPr>
          <p:spPr>
            <a:xfrm>
              <a:off x="6061931" y="2214122"/>
              <a:ext cx="0" cy="724865"/>
            </a:xfrm>
            <a:prstGeom prst="line">
              <a:avLst/>
            </a:prstGeom>
            <a:ln w="57150">
              <a:solidFill>
                <a:srgbClr val="59869B"/>
              </a:solidFill>
            </a:ln>
          </p:spPr>
          <p:style>
            <a:lnRef idx="1">
              <a:schemeClr val="accent1"/>
            </a:lnRef>
            <a:fillRef idx="0">
              <a:schemeClr val="accent1"/>
            </a:fillRef>
            <a:effectRef idx="0">
              <a:schemeClr val="accent1"/>
            </a:effectRef>
            <a:fontRef idx="minor">
              <a:schemeClr val="tx1"/>
            </a:fontRef>
          </p:style>
        </p:cxnSp>
        <p:sp>
          <p:nvSpPr>
            <p:cNvPr id="77" name="TextBox 76"/>
            <p:cNvSpPr txBox="1"/>
            <p:nvPr/>
          </p:nvSpPr>
          <p:spPr>
            <a:xfrm>
              <a:off x="5318863" y="2314602"/>
              <a:ext cx="611065" cy="553998"/>
            </a:xfrm>
            <a:prstGeom prst="rect">
              <a:avLst/>
            </a:prstGeom>
            <a:noFill/>
          </p:spPr>
          <p:txBody>
            <a:bodyPr wrap="none" rtlCol="0">
              <a:spAutoFit/>
            </a:bodyPr>
            <a:lstStyle/>
            <a:p>
              <a:pPr algn="r"/>
              <a:r>
                <a:rPr lang="id-ID" sz="3000" b="1" dirty="0">
                  <a:solidFill>
                    <a:schemeClr val="tx1">
                      <a:lumMod val="50000"/>
                      <a:lumOff val="50000"/>
                    </a:schemeClr>
                  </a:solidFill>
                  <a:latin typeface="Lato Light" charset="0"/>
                  <a:cs typeface="Lato Light" charset="0"/>
                </a:rPr>
                <a:t>01</a:t>
              </a:r>
            </a:p>
          </p:txBody>
        </p:sp>
      </p:grpSp>
      <p:grpSp>
        <p:nvGrpSpPr>
          <p:cNvPr id="78" name="组合 77"/>
          <p:cNvGrpSpPr/>
          <p:nvPr/>
        </p:nvGrpSpPr>
        <p:grpSpPr>
          <a:xfrm>
            <a:off x="2353171" y="2915374"/>
            <a:ext cx="746151" cy="729650"/>
            <a:chOff x="5315780" y="3078220"/>
            <a:chExt cx="746151" cy="729650"/>
          </a:xfrm>
        </p:grpSpPr>
        <p:cxnSp>
          <p:nvCxnSpPr>
            <p:cNvPr id="79" name="Straight Connector 34"/>
            <p:cNvCxnSpPr/>
            <p:nvPr/>
          </p:nvCxnSpPr>
          <p:spPr>
            <a:xfrm>
              <a:off x="6061931" y="3078220"/>
              <a:ext cx="0" cy="729650"/>
            </a:xfrm>
            <a:prstGeom prst="line">
              <a:avLst/>
            </a:prstGeom>
            <a:ln w="5715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80" name="TextBox 79"/>
            <p:cNvSpPr txBox="1"/>
            <p:nvPr/>
          </p:nvSpPr>
          <p:spPr>
            <a:xfrm>
              <a:off x="5315780" y="3178775"/>
              <a:ext cx="611065" cy="553998"/>
            </a:xfrm>
            <a:prstGeom prst="rect">
              <a:avLst/>
            </a:prstGeom>
            <a:noFill/>
          </p:spPr>
          <p:txBody>
            <a:bodyPr wrap="none" rtlCol="0">
              <a:spAutoFit/>
            </a:bodyPr>
            <a:lstStyle/>
            <a:p>
              <a:pPr algn="r"/>
              <a:r>
                <a:rPr lang="id-ID" sz="3000" b="1" dirty="0">
                  <a:solidFill>
                    <a:schemeClr val="tx1">
                      <a:lumMod val="50000"/>
                      <a:lumOff val="50000"/>
                    </a:schemeClr>
                  </a:solidFill>
                  <a:latin typeface="Lato Light" charset="0"/>
                  <a:cs typeface="Lato Light" charset="0"/>
                </a:rPr>
                <a:t>02</a:t>
              </a:r>
            </a:p>
          </p:txBody>
        </p:sp>
      </p:grpSp>
      <p:cxnSp>
        <p:nvCxnSpPr>
          <p:cNvPr id="121" name="Straight Connector 47"/>
          <p:cNvCxnSpPr/>
          <p:nvPr/>
        </p:nvCxnSpPr>
        <p:spPr>
          <a:xfrm>
            <a:off x="3531823" y="1581426"/>
            <a:ext cx="6408259" cy="0"/>
          </a:xfrm>
          <a:prstGeom prst="line">
            <a:avLst/>
          </a:prstGeom>
          <a:ln w="19050" cmpd="sng">
            <a:solidFill>
              <a:schemeClr val="accent1">
                <a:lumMod val="75000"/>
              </a:schemeClr>
            </a:solidFill>
            <a:headEnd type="none"/>
            <a:tailEnd type="oval" w="lg" len="lg"/>
          </a:ln>
          <a:effectLst/>
        </p:spPr>
        <p:style>
          <a:lnRef idx="2">
            <a:schemeClr val="accent1"/>
          </a:lnRef>
          <a:fillRef idx="0">
            <a:schemeClr val="accent1"/>
          </a:fillRef>
          <a:effectRef idx="1">
            <a:schemeClr val="accent1"/>
          </a:effectRef>
          <a:fontRef idx="minor">
            <a:schemeClr val="tx1"/>
          </a:fontRef>
        </p:style>
      </p:cxnSp>
      <p:cxnSp>
        <p:nvCxnSpPr>
          <p:cNvPr id="125" name="Straight Connector 47"/>
          <p:cNvCxnSpPr/>
          <p:nvPr/>
        </p:nvCxnSpPr>
        <p:spPr>
          <a:xfrm>
            <a:off x="3531823" y="3673496"/>
            <a:ext cx="6408259" cy="0"/>
          </a:xfrm>
          <a:prstGeom prst="line">
            <a:avLst/>
          </a:prstGeom>
          <a:ln w="19050" cmpd="sng">
            <a:solidFill>
              <a:schemeClr val="accent3">
                <a:lumMod val="75000"/>
              </a:schemeClr>
            </a:solidFill>
            <a:headEnd type="none"/>
            <a:tailEnd type="oval" w="lg" len="lg"/>
          </a:ln>
          <a:effectLst/>
        </p:spPr>
        <p:style>
          <a:lnRef idx="2">
            <a:schemeClr val="accent1"/>
          </a:lnRef>
          <a:fillRef idx="0">
            <a:schemeClr val="accent1"/>
          </a:fillRef>
          <a:effectRef idx="1">
            <a:schemeClr val="accent1"/>
          </a:effectRef>
          <a:fontRef idx="minor">
            <a:schemeClr val="tx1"/>
          </a:fontRef>
        </p:style>
      </p:cxnSp>
      <p:sp>
        <p:nvSpPr>
          <p:cNvPr id="141" name="文本框 10"/>
          <p:cNvSpPr txBox="1"/>
          <p:nvPr/>
        </p:nvSpPr>
        <p:spPr>
          <a:xfrm>
            <a:off x="696987" y="1693257"/>
            <a:ext cx="864096" cy="1015663"/>
          </a:xfrm>
          <a:prstGeom prst="rect">
            <a:avLst/>
          </a:prstGeom>
          <a:noFill/>
        </p:spPr>
        <p:txBody>
          <a:bodyPr wrap="square" rtlCol="0">
            <a:spAutoFit/>
          </a:bodyPr>
          <a:lstStyle/>
          <a:p>
            <a:pPr lvl="0">
              <a:defRPr/>
            </a:pPr>
            <a:r>
              <a:rPr lang="zh-CN" altLang="en-US" sz="6000" b="1" dirty="0" smtClean="0">
                <a:solidFill>
                  <a:schemeClr val="tx2">
                    <a:lumMod val="75000"/>
                  </a:schemeClr>
                </a:solidFill>
                <a:latin typeface="方正粗宋简体" panose="03000509000000000000" pitchFamily="65" charset="-122"/>
                <a:ea typeface="方正粗宋简体" panose="03000509000000000000" pitchFamily="65" charset="-122"/>
                <a:sym typeface="思源黑体 CN Bold" panose="020B0800000000000000" pitchFamily="34" charset="-122"/>
              </a:rPr>
              <a:t>目</a:t>
            </a:r>
            <a:endParaRPr lang="zh-CN" altLang="en-US" sz="6000" b="1" dirty="0">
              <a:solidFill>
                <a:schemeClr val="tx2">
                  <a:lumMod val="75000"/>
                </a:schemeClr>
              </a:solidFill>
              <a:latin typeface="方正粗宋简体" panose="03000509000000000000" pitchFamily="65" charset="-122"/>
              <a:ea typeface="方正粗宋简体" panose="03000509000000000000" pitchFamily="65" charset="-122"/>
              <a:sym typeface="思源黑体 CN Bold" panose="020B0800000000000000" pitchFamily="34" charset="-122"/>
            </a:endParaRPr>
          </a:p>
        </p:txBody>
      </p:sp>
      <p:sp>
        <p:nvSpPr>
          <p:cNvPr id="142" name="文本框 10"/>
          <p:cNvSpPr txBox="1"/>
          <p:nvPr/>
        </p:nvSpPr>
        <p:spPr>
          <a:xfrm>
            <a:off x="696987" y="3925505"/>
            <a:ext cx="864096" cy="1015663"/>
          </a:xfrm>
          <a:prstGeom prst="rect">
            <a:avLst/>
          </a:prstGeom>
          <a:noFill/>
        </p:spPr>
        <p:txBody>
          <a:bodyPr wrap="square" rtlCol="0">
            <a:spAutoFit/>
          </a:bodyPr>
          <a:lstStyle/>
          <a:p>
            <a:pPr lvl="0">
              <a:defRPr/>
            </a:pPr>
            <a:r>
              <a:rPr lang="zh-CN" altLang="en-US" sz="6000" b="1" dirty="0">
                <a:solidFill>
                  <a:schemeClr val="tx2">
                    <a:lumMod val="75000"/>
                  </a:schemeClr>
                </a:solidFill>
                <a:latin typeface="方正粗宋简体" panose="03000509000000000000" pitchFamily="65" charset="-122"/>
                <a:ea typeface="方正粗宋简体" panose="03000509000000000000" pitchFamily="65" charset="-122"/>
                <a:sym typeface="思源黑体 CN Bold" panose="020B0800000000000000" pitchFamily="34" charset="-122"/>
              </a:rPr>
              <a:t>录</a:t>
            </a:r>
          </a:p>
        </p:txBody>
      </p:sp>
      <p:sp>
        <p:nvSpPr>
          <p:cNvPr id="143" name="内容占位符 2">
            <a:hlinkClick r:id="rId3" action="ppaction://hlinksldjump"/>
          </p:cNvPr>
          <p:cNvSpPr txBox="1">
            <a:spLocks/>
          </p:cNvSpPr>
          <p:nvPr/>
        </p:nvSpPr>
        <p:spPr>
          <a:xfrm>
            <a:off x="3433291" y="764704"/>
            <a:ext cx="5498679" cy="792088"/>
          </a:xfrm>
          <a:prstGeom prst="rect">
            <a:avLst/>
          </a:prstGeom>
        </p:spPr>
        <p:txBody>
          <a:bodyPr vert="horz" lIns="91440" tIns="45720" rIns="91440" bIns="45720" rtlCol="0">
            <a:normAutofit/>
          </a:bodyPr>
          <a:lstStyle>
            <a:lvl1pPr marL="0" indent="719138" algn="l" defTabSz="914400" rtl="0" eaLnBrk="1" latinLnBrk="0" hangingPunct="1">
              <a:lnSpc>
                <a:spcPct val="150000"/>
              </a:lnSpc>
              <a:spcBef>
                <a:spcPct val="20000"/>
              </a:spcBef>
              <a:buFontTx/>
              <a:buNone/>
              <a:defRPr sz="2600" kern="1200">
                <a:solidFill>
                  <a:schemeClr val="tx1"/>
                </a:solidFill>
                <a:latin typeface="Times New Roman" panose="02020603050405020304" pitchFamily="18" charset="0"/>
                <a:ea typeface="+mn-ea"/>
                <a:cs typeface="Times New Roman" panose="02020603050405020304" pitchFamily="18" charset="0"/>
              </a:defRPr>
            </a:lvl1pPr>
            <a:lvl2pPr marL="4572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2pPr>
            <a:lvl3pPr marL="9144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3pPr>
            <a:lvl4pPr marL="13716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4pPr>
            <a:lvl5pPr marL="18288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indent="0" algn="just"/>
            <a:r>
              <a:rPr lang="zh-CN" altLang="en-US" sz="2800" b="1" kern="100" dirty="0">
                <a:latin typeface="Times New Roman"/>
                <a:ea typeface="方正细黑一简体"/>
                <a:cs typeface="Courier New"/>
              </a:rPr>
              <a:t>逐点清</a:t>
            </a:r>
            <a:r>
              <a:rPr lang="en-US" altLang="zh-CN" sz="2800" b="1" kern="100" dirty="0">
                <a:latin typeface="Times New Roman"/>
                <a:ea typeface="方正细黑一简体"/>
                <a:cs typeface="Courier New"/>
              </a:rPr>
              <a:t>(</a:t>
            </a:r>
            <a:r>
              <a:rPr lang="zh-CN" altLang="en-US" sz="2800" b="1" kern="100" dirty="0">
                <a:latin typeface="Times New Roman"/>
                <a:ea typeface="方正细黑一简体"/>
                <a:cs typeface="Courier New"/>
              </a:rPr>
              <a:t>一</a:t>
            </a:r>
            <a:r>
              <a:rPr lang="en-US" altLang="zh-CN" sz="2800" b="1" kern="100" dirty="0">
                <a:latin typeface="Times New Roman"/>
                <a:ea typeface="方正细黑一简体"/>
                <a:cs typeface="Courier New"/>
              </a:rPr>
              <a:t>)</a:t>
            </a:r>
            <a:r>
              <a:rPr lang="zh-CN" altLang="en-US" sz="2800" b="1" kern="100" dirty="0">
                <a:latin typeface="Times New Roman"/>
                <a:ea typeface="方正细黑一简体"/>
                <a:cs typeface="Courier New"/>
              </a:rPr>
              <a:t>　电磁感应与感应电流</a:t>
            </a:r>
            <a:endParaRPr lang="zh-CN" altLang="zh-CN" sz="1050" kern="100" dirty="0">
              <a:solidFill>
                <a:schemeClr val="bg1"/>
              </a:solidFill>
              <a:latin typeface="宋体"/>
              <a:cs typeface="Courier New"/>
            </a:endParaRPr>
          </a:p>
        </p:txBody>
      </p:sp>
      <p:sp>
        <p:nvSpPr>
          <p:cNvPr id="27" name="内容占位符 2">
            <a:hlinkClick r:id="rId4" action="ppaction://hlinksldjump"/>
          </p:cNvPr>
          <p:cNvSpPr txBox="1">
            <a:spLocks/>
          </p:cNvSpPr>
          <p:nvPr/>
        </p:nvSpPr>
        <p:spPr>
          <a:xfrm>
            <a:off x="3531821" y="2852936"/>
            <a:ext cx="7318293" cy="792088"/>
          </a:xfrm>
          <a:prstGeom prst="rect">
            <a:avLst/>
          </a:prstGeom>
        </p:spPr>
        <p:txBody>
          <a:bodyPr vert="horz" lIns="91440" tIns="45720" rIns="91440" bIns="45720" rtlCol="0">
            <a:normAutofit/>
          </a:bodyPr>
          <a:lstStyle>
            <a:lvl1pPr marL="0" indent="719138" algn="l" defTabSz="914400" rtl="0" eaLnBrk="1" latinLnBrk="0" hangingPunct="1">
              <a:lnSpc>
                <a:spcPct val="150000"/>
              </a:lnSpc>
              <a:spcBef>
                <a:spcPct val="20000"/>
              </a:spcBef>
              <a:buFontTx/>
              <a:buNone/>
              <a:defRPr sz="2600" kern="1200">
                <a:solidFill>
                  <a:schemeClr val="tx1"/>
                </a:solidFill>
                <a:latin typeface="Times New Roman" panose="02020603050405020304" pitchFamily="18" charset="0"/>
                <a:ea typeface="+mn-ea"/>
                <a:cs typeface="Times New Roman" panose="02020603050405020304" pitchFamily="18" charset="0"/>
              </a:defRPr>
            </a:lvl1pPr>
            <a:lvl2pPr marL="4572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2pPr>
            <a:lvl3pPr marL="9144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3pPr>
            <a:lvl4pPr marL="13716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4pPr>
            <a:lvl5pPr marL="18288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indent="0" algn="just"/>
            <a:r>
              <a:rPr lang="zh-CN" altLang="en-US" sz="2800" b="1" kern="100" dirty="0">
                <a:latin typeface="Times New Roman"/>
                <a:ea typeface="方正细黑一简体"/>
                <a:cs typeface="Courier New"/>
              </a:rPr>
              <a:t>逐点清</a:t>
            </a:r>
            <a:r>
              <a:rPr lang="en-US" altLang="zh-CN" sz="2800" b="1" kern="100" dirty="0">
                <a:latin typeface="Times New Roman"/>
                <a:ea typeface="方正细黑一简体"/>
                <a:cs typeface="Courier New"/>
              </a:rPr>
              <a:t>(</a:t>
            </a:r>
            <a:r>
              <a:rPr lang="zh-CN" altLang="en-US" sz="2800" b="1" kern="100" dirty="0">
                <a:latin typeface="Times New Roman"/>
                <a:ea typeface="方正细黑一简体"/>
                <a:cs typeface="Courier New"/>
              </a:rPr>
              <a:t>二</a:t>
            </a:r>
            <a:r>
              <a:rPr lang="en-US" altLang="zh-CN" sz="2800" b="1" kern="100" dirty="0">
                <a:latin typeface="Times New Roman"/>
                <a:ea typeface="方正细黑一简体"/>
                <a:cs typeface="Courier New"/>
              </a:rPr>
              <a:t>)</a:t>
            </a:r>
            <a:r>
              <a:rPr lang="zh-CN" altLang="en-US" sz="2800" b="1" kern="100" dirty="0">
                <a:latin typeface="Times New Roman"/>
                <a:ea typeface="方正细黑一简体"/>
                <a:cs typeface="Courier New"/>
              </a:rPr>
              <a:t>　 </a:t>
            </a:r>
            <a:r>
              <a:rPr lang="zh-CN" altLang="en-US" sz="2800" b="1" kern="100" dirty="0" smtClean="0">
                <a:latin typeface="Times New Roman"/>
                <a:ea typeface="方正细黑一简体"/>
                <a:cs typeface="Courier New"/>
              </a:rPr>
              <a:t>产</a:t>
            </a:r>
            <a:r>
              <a:rPr lang="zh-CN" altLang="en-US" sz="2800" b="1" kern="100" dirty="0">
                <a:latin typeface="Times New Roman"/>
                <a:ea typeface="方正细黑一简体"/>
                <a:cs typeface="Courier New"/>
              </a:rPr>
              <a:t>生感应电流的条件</a:t>
            </a:r>
          </a:p>
        </p:txBody>
      </p:sp>
      <p:grpSp>
        <p:nvGrpSpPr>
          <p:cNvPr id="15" name="组合 14"/>
          <p:cNvGrpSpPr/>
          <p:nvPr/>
        </p:nvGrpSpPr>
        <p:grpSpPr>
          <a:xfrm>
            <a:off x="2425179" y="4903126"/>
            <a:ext cx="746151" cy="729650"/>
            <a:chOff x="5315780" y="3078220"/>
            <a:chExt cx="746151" cy="729650"/>
          </a:xfrm>
        </p:grpSpPr>
        <p:cxnSp>
          <p:nvCxnSpPr>
            <p:cNvPr id="16" name="Straight Connector 34"/>
            <p:cNvCxnSpPr/>
            <p:nvPr/>
          </p:nvCxnSpPr>
          <p:spPr>
            <a:xfrm>
              <a:off x="6061931" y="3078220"/>
              <a:ext cx="0" cy="729650"/>
            </a:xfrm>
            <a:prstGeom prst="line">
              <a:avLst/>
            </a:prstGeom>
            <a:ln w="5715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5315780" y="3178775"/>
              <a:ext cx="611065" cy="553998"/>
            </a:xfrm>
            <a:prstGeom prst="rect">
              <a:avLst/>
            </a:prstGeom>
            <a:noFill/>
          </p:spPr>
          <p:txBody>
            <a:bodyPr wrap="none" rtlCol="0">
              <a:spAutoFit/>
            </a:bodyPr>
            <a:lstStyle/>
            <a:p>
              <a:pPr algn="r"/>
              <a:r>
                <a:rPr lang="id-ID" sz="3000" b="1" dirty="0" smtClean="0">
                  <a:solidFill>
                    <a:schemeClr val="tx1">
                      <a:lumMod val="50000"/>
                      <a:lumOff val="50000"/>
                    </a:schemeClr>
                  </a:solidFill>
                  <a:latin typeface="Lato Light" charset="0"/>
                  <a:cs typeface="Lato Light" charset="0"/>
                </a:rPr>
                <a:t>0</a:t>
              </a:r>
              <a:r>
                <a:rPr lang="en-US" sz="3000" b="1" dirty="0" smtClean="0">
                  <a:solidFill>
                    <a:schemeClr val="tx1">
                      <a:lumMod val="50000"/>
                      <a:lumOff val="50000"/>
                    </a:schemeClr>
                  </a:solidFill>
                  <a:latin typeface="Lato Light" charset="0"/>
                  <a:cs typeface="Lato Light" charset="0"/>
                </a:rPr>
                <a:t>3</a:t>
              </a:r>
              <a:endParaRPr lang="id-ID" sz="3000" b="1" dirty="0">
                <a:solidFill>
                  <a:schemeClr val="tx1">
                    <a:lumMod val="50000"/>
                    <a:lumOff val="50000"/>
                  </a:schemeClr>
                </a:solidFill>
                <a:latin typeface="Lato Light" charset="0"/>
                <a:cs typeface="Lato Light" charset="0"/>
              </a:endParaRPr>
            </a:p>
          </p:txBody>
        </p:sp>
      </p:grpSp>
      <p:cxnSp>
        <p:nvCxnSpPr>
          <p:cNvPr id="18" name="Straight Connector 47"/>
          <p:cNvCxnSpPr/>
          <p:nvPr/>
        </p:nvCxnSpPr>
        <p:spPr>
          <a:xfrm>
            <a:off x="3603831" y="5661248"/>
            <a:ext cx="6408259" cy="0"/>
          </a:xfrm>
          <a:prstGeom prst="line">
            <a:avLst/>
          </a:prstGeom>
          <a:ln w="19050" cmpd="sng">
            <a:solidFill>
              <a:schemeClr val="accent3">
                <a:lumMod val="75000"/>
              </a:schemeClr>
            </a:solidFill>
            <a:headEnd type="none"/>
            <a:tailEnd type="oval" w="lg" len="lg"/>
          </a:ln>
          <a:effectLst/>
        </p:spPr>
        <p:style>
          <a:lnRef idx="2">
            <a:schemeClr val="accent1"/>
          </a:lnRef>
          <a:fillRef idx="0">
            <a:schemeClr val="accent1"/>
          </a:fillRef>
          <a:effectRef idx="1">
            <a:schemeClr val="accent1"/>
          </a:effectRef>
          <a:fontRef idx="minor">
            <a:schemeClr val="tx1"/>
          </a:fontRef>
        </p:style>
      </p:cxnSp>
      <p:sp>
        <p:nvSpPr>
          <p:cNvPr id="19" name="内容占位符 2">
            <a:hlinkClick r:id="rId5" action="ppaction://hlinksldjump"/>
          </p:cNvPr>
          <p:cNvSpPr txBox="1">
            <a:spLocks/>
          </p:cNvSpPr>
          <p:nvPr/>
        </p:nvSpPr>
        <p:spPr>
          <a:xfrm>
            <a:off x="3603829" y="4840688"/>
            <a:ext cx="7318293" cy="792088"/>
          </a:xfrm>
          <a:prstGeom prst="rect">
            <a:avLst/>
          </a:prstGeom>
        </p:spPr>
        <p:txBody>
          <a:bodyPr vert="horz" lIns="91440" tIns="45720" rIns="91440" bIns="45720" rtlCol="0">
            <a:normAutofit/>
          </a:bodyPr>
          <a:lstStyle>
            <a:lvl1pPr marL="0" indent="719138" algn="l" defTabSz="914400" rtl="0" eaLnBrk="1" latinLnBrk="0" hangingPunct="1">
              <a:lnSpc>
                <a:spcPct val="150000"/>
              </a:lnSpc>
              <a:spcBef>
                <a:spcPct val="20000"/>
              </a:spcBef>
              <a:buFontTx/>
              <a:buNone/>
              <a:defRPr sz="2600" kern="1200">
                <a:solidFill>
                  <a:schemeClr val="tx1"/>
                </a:solidFill>
                <a:latin typeface="Times New Roman" panose="02020603050405020304" pitchFamily="18" charset="0"/>
                <a:ea typeface="+mn-ea"/>
                <a:cs typeface="Times New Roman" panose="02020603050405020304" pitchFamily="18" charset="0"/>
              </a:defRPr>
            </a:lvl1pPr>
            <a:lvl2pPr marL="4572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2pPr>
            <a:lvl3pPr marL="9144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3pPr>
            <a:lvl4pPr marL="13716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4pPr>
            <a:lvl5pPr marL="18288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indent="0" algn="ctr"/>
            <a:r>
              <a:rPr lang="zh-CN" altLang="en-US" sz="2800" b="1" kern="100" dirty="0" smtClean="0">
                <a:latin typeface="Times New Roman"/>
                <a:ea typeface="方正细黑一简体"/>
                <a:cs typeface="Courier New"/>
              </a:rPr>
              <a:t>课时跟踪检测</a:t>
            </a:r>
            <a:endParaRPr lang="zh-CN" altLang="en-US" sz="2800" b="1" kern="100" dirty="0">
              <a:latin typeface="Times New Roman"/>
              <a:ea typeface="方正细黑一简体"/>
              <a:cs typeface="Courier New"/>
            </a:endParaRPr>
          </a:p>
        </p:txBody>
      </p:sp>
    </p:spTree>
    <p:extLst>
      <p:ext uri="{BB962C8B-B14F-4D97-AF65-F5344CB8AC3E}">
        <p14:creationId xmlns:p14="http://schemas.microsoft.com/office/powerpoint/2010/main" val="2664925876"/>
      </p:ext>
    </p:extLst>
  </p:cSld>
  <p:clrMapOvr>
    <a:masterClrMapping/>
  </p:clrMapOvr>
  <p:transition spd="slow" advClick="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0"/>
                                  </p:stCondLst>
                                  <p:childTnLst>
                                    <p:set>
                                      <p:cBhvr>
                                        <p:cTn id="6" dur="1" fill="hold">
                                          <p:stCondLst>
                                            <p:cond delay="0"/>
                                          </p:stCondLst>
                                        </p:cTn>
                                        <p:tgtEl>
                                          <p:spTgt spid="74"/>
                                        </p:tgtEl>
                                        <p:attrNameLst>
                                          <p:attrName>style.visibility</p:attrName>
                                        </p:attrNameLst>
                                      </p:cBhvr>
                                      <p:to>
                                        <p:strVal val="visible"/>
                                      </p:to>
                                    </p:set>
                                    <p:anim calcmode="lin" valueType="num">
                                      <p:cBhvr additive="base">
                                        <p:cTn id="7" dur="250"/>
                                        <p:tgtEl>
                                          <p:spTgt spid="74"/>
                                        </p:tgtEl>
                                        <p:attrNameLst>
                                          <p:attrName>ppt_x</p:attrName>
                                        </p:attrNameLst>
                                      </p:cBhvr>
                                      <p:tavLst>
                                        <p:tav tm="0">
                                          <p:val>
                                            <p:strVal val="#ppt_x-#ppt_w*1.125000"/>
                                          </p:val>
                                        </p:tav>
                                        <p:tav tm="100000">
                                          <p:val>
                                            <p:strVal val="#ppt_x"/>
                                          </p:val>
                                        </p:tav>
                                      </p:tavLst>
                                    </p:anim>
                                    <p:animEffect transition="in" filter="wipe(right)">
                                      <p:cBhvr>
                                        <p:cTn id="8" dur="250"/>
                                        <p:tgtEl>
                                          <p:spTgt spid="74"/>
                                        </p:tgtEl>
                                      </p:cBhvr>
                                    </p:animEffect>
                                  </p:childTnLst>
                                </p:cTn>
                              </p:par>
                            </p:childTnLst>
                          </p:cTn>
                        </p:par>
                        <p:par>
                          <p:cTn id="9" fill="hold">
                            <p:stCondLst>
                              <p:cond delay="250"/>
                            </p:stCondLst>
                            <p:childTnLst>
                              <p:par>
                                <p:cTn id="10" presetID="22" presetClass="entr" presetSubtype="8" fill="hold" nodeType="afterEffect">
                                  <p:stCondLst>
                                    <p:cond delay="0"/>
                                  </p:stCondLst>
                                  <p:childTnLst>
                                    <p:set>
                                      <p:cBhvr>
                                        <p:cTn id="11" dur="1" fill="hold">
                                          <p:stCondLst>
                                            <p:cond delay="0"/>
                                          </p:stCondLst>
                                        </p:cTn>
                                        <p:tgtEl>
                                          <p:spTgt spid="121"/>
                                        </p:tgtEl>
                                        <p:attrNameLst>
                                          <p:attrName>style.visibility</p:attrName>
                                        </p:attrNameLst>
                                      </p:cBhvr>
                                      <p:to>
                                        <p:strVal val="visible"/>
                                      </p:to>
                                    </p:set>
                                    <p:animEffect transition="in" filter="wipe(left)">
                                      <p:cBhvr>
                                        <p:cTn id="12" dur="500"/>
                                        <p:tgtEl>
                                          <p:spTgt spid="121"/>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143"/>
                                        </p:tgtEl>
                                        <p:attrNameLst>
                                          <p:attrName>style.visibility</p:attrName>
                                        </p:attrNameLst>
                                      </p:cBhvr>
                                      <p:to>
                                        <p:strVal val="visible"/>
                                      </p:to>
                                    </p:set>
                                    <p:animEffect transition="in" filter="wipe(left)">
                                      <p:cBhvr>
                                        <p:cTn id="15" dur="500"/>
                                        <p:tgtEl>
                                          <p:spTgt spid="143"/>
                                        </p:tgtEl>
                                      </p:cBhvr>
                                    </p:animEffect>
                                  </p:childTnLst>
                                </p:cTn>
                              </p:par>
                            </p:childTnLst>
                          </p:cTn>
                        </p:par>
                        <p:par>
                          <p:cTn id="16" fill="hold">
                            <p:stCondLst>
                              <p:cond delay="750"/>
                            </p:stCondLst>
                            <p:childTnLst>
                              <p:par>
                                <p:cTn id="17" presetID="12" presetClass="entr" presetSubtype="8" fill="hold" nodeType="afterEffect">
                                  <p:stCondLst>
                                    <p:cond delay="0"/>
                                  </p:stCondLst>
                                  <p:childTnLst>
                                    <p:set>
                                      <p:cBhvr>
                                        <p:cTn id="18" dur="1" fill="hold">
                                          <p:stCondLst>
                                            <p:cond delay="0"/>
                                          </p:stCondLst>
                                        </p:cTn>
                                        <p:tgtEl>
                                          <p:spTgt spid="78"/>
                                        </p:tgtEl>
                                        <p:attrNameLst>
                                          <p:attrName>style.visibility</p:attrName>
                                        </p:attrNameLst>
                                      </p:cBhvr>
                                      <p:to>
                                        <p:strVal val="visible"/>
                                      </p:to>
                                    </p:set>
                                    <p:anim calcmode="lin" valueType="num">
                                      <p:cBhvr additive="base">
                                        <p:cTn id="19" dur="250"/>
                                        <p:tgtEl>
                                          <p:spTgt spid="78"/>
                                        </p:tgtEl>
                                        <p:attrNameLst>
                                          <p:attrName>ppt_x</p:attrName>
                                        </p:attrNameLst>
                                      </p:cBhvr>
                                      <p:tavLst>
                                        <p:tav tm="0">
                                          <p:val>
                                            <p:strVal val="#ppt_x-#ppt_w*1.125000"/>
                                          </p:val>
                                        </p:tav>
                                        <p:tav tm="100000">
                                          <p:val>
                                            <p:strVal val="#ppt_x"/>
                                          </p:val>
                                        </p:tav>
                                      </p:tavLst>
                                    </p:anim>
                                    <p:animEffect transition="in" filter="wipe(right)">
                                      <p:cBhvr>
                                        <p:cTn id="20" dur="250"/>
                                        <p:tgtEl>
                                          <p:spTgt spid="78"/>
                                        </p:tgtEl>
                                      </p:cBhvr>
                                    </p:animEffect>
                                  </p:childTnLst>
                                </p:cTn>
                              </p:par>
                            </p:childTnLst>
                          </p:cTn>
                        </p:par>
                        <p:par>
                          <p:cTn id="21" fill="hold">
                            <p:stCondLst>
                              <p:cond delay="1000"/>
                            </p:stCondLst>
                            <p:childTnLst>
                              <p:par>
                                <p:cTn id="22" presetID="22" presetClass="entr" presetSubtype="8" fill="hold" nodeType="afterEffect">
                                  <p:stCondLst>
                                    <p:cond delay="0"/>
                                  </p:stCondLst>
                                  <p:childTnLst>
                                    <p:set>
                                      <p:cBhvr>
                                        <p:cTn id="23" dur="1" fill="hold">
                                          <p:stCondLst>
                                            <p:cond delay="0"/>
                                          </p:stCondLst>
                                        </p:cTn>
                                        <p:tgtEl>
                                          <p:spTgt spid="125"/>
                                        </p:tgtEl>
                                        <p:attrNameLst>
                                          <p:attrName>style.visibility</p:attrName>
                                        </p:attrNameLst>
                                      </p:cBhvr>
                                      <p:to>
                                        <p:strVal val="visible"/>
                                      </p:to>
                                    </p:set>
                                    <p:animEffect transition="in" filter="wipe(left)">
                                      <p:cBhvr>
                                        <p:cTn id="24" dur="500"/>
                                        <p:tgtEl>
                                          <p:spTgt spid="125"/>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wipe(left)">
                                      <p:cBhvr>
                                        <p:cTn id="27" dur="500"/>
                                        <p:tgtEl>
                                          <p:spTgt spid="27"/>
                                        </p:tgtEl>
                                      </p:cBhvr>
                                    </p:animEffect>
                                  </p:childTnLst>
                                </p:cTn>
                              </p:par>
                            </p:childTnLst>
                          </p:cTn>
                        </p:par>
                        <p:par>
                          <p:cTn id="28" fill="hold">
                            <p:stCondLst>
                              <p:cond delay="1500"/>
                            </p:stCondLst>
                            <p:childTnLst>
                              <p:par>
                                <p:cTn id="29" presetID="12" presetClass="entr" presetSubtype="8" fill="hold" nodeType="after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250"/>
                                        <p:tgtEl>
                                          <p:spTgt spid="15"/>
                                        </p:tgtEl>
                                        <p:attrNameLst>
                                          <p:attrName>ppt_x</p:attrName>
                                        </p:attrNameLst>
                                      </p:cBhvr>
                                      <p:tavLst>
                                        <p:tav tm="0">
                                          <p:val>
                                            <p:strVal val="#ppt_x-#ppt_w*1.125000"/>
                                          </p:val>
                                        </p:tav>
                                        <p:tav tm="100000">
                                          <p:val>
                                            <p:strVal val="#ppt_x"/>
                                          </p:val>
                                        </p:tav>
                                      </p:tavLst>
                                    </p:anim>
                                    <p:animEffect transition="in" filter="wipe(right)">
                                      <p:cBhvr>
                                        <p:cTn id="32" dur="250"/>
                                        <p:tgtEl>
                                          <p:spTgt spid="15"/>
                                        </p:tgtEl>
                                      </p:cBhvr>
                                    </p:animEffect>
                                  </p:childTnLst>
                                </p:cTn>
                              </p:par>
                            </p:childTnLst>
                          </p:cTn>
                        </p:par>
                        <p:par>
                          <p:cTn id="33" fill="hold">
                            <p:stCondLst>
                              <p:cond delay="1750"/>
                            </p:stCondLst>
                            <p:childTnLst>
                              <p:par>
                                <p:cTn id="34" presetID="22" presetClass="entr" presetSubtype="8" fill="hold" nodeType="after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wipe(left)">
                                      <p:cBhvr>
                                        <p:cTn id="36" dur="500"/>
                                        <p:tgtEl>
                                          <p:spTgt spid="18"/>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wipe(left)">
                                      <p:cBhvr>
                                        <p:cTn id="3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 grpId="0"/>
      <p:bldP spid="27" grpId="0"/>
      <p:bldP spid="1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23093" y="1940188"/>
            <a:ext cx="12218268" cy="2424916"/>
            <a:chOff x="170694" y="177982"/>
            <a:chExt cx="3936004" cy="781165"/>
          </a:xfrm>
        </p:grpSpPr>
        <p:sp>
          <p:nvSpPr>
            <p:cNvPr id="19" name="等腰三角形 18"/>
            <p:cNvSpPr/>
            <p:nvPr/>
          </p:nvSpPr>
          <p:spPr>
            <a:xfrm>
              <a:off x="1233863" y="177982"/>
              <a:ext cx="355284" cy="356514"/>
            </a:xfrm>
            <a:prstGeom prst="triangle">
              <a:avLst/>
            </a:prstGeom>
            <a:solidFill>
              <a:srgbClr val="C4C7CB">
                <a:lumMod val="50000"/>
              </a:srgbClr>
            </a:solidFill>
            <a:ln w="25400" cap="flat" cmpd="sng" algn="ctr">
              <a:noFill/>
              <a:prstDash val="solid"/>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ea typeface="宋体"/>
              </a:endParaRPr>
            </a:p>
          </p:txBody>
        </p:sp>
        <p:sp>
          <p:nvSpPr>
            <p:cNvPr id="20" name="等腰三角形 19"/>
            <p:cNvSpPr/>
            <p:nvPr/>
          </p:nvSpPr>
          <p:spPr>
            <a:xfrm flipV="1">
              <a:off x="200258" y="602633"/>
              <a:ext cx="355284" cy="356514"/>
            </a:xfrm>
            <a:prstGeom prst="triangle">
              <a:avLst/>
            </a:prstGeom>
            <a:solidFill>
              <a:srgbClr val="C4C7CB">
                <a:lumMod val="50000"/>
              </a:srgbClr>
            </a:solidFill>
            <a:ln w="25400" cap="flat" cmpd="sng" algn="ctr">
              <a:noFill/>
              <a:prstDash val="solid"/>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ea typeface="宋体"/>
              </a:endParaRPr>
            </a:p>
          </p:txBody>
        </p:sp>
        <p:sp>
          <p:nvSpPr>
            <p:cNvPr id="21" name="矩形 20"/>
            <p:cNvSpPr/>
            <p:nvPr/>
          </p:nvSpPr>
          <p:spPr>
            <a:xfrm>
              <a:off x="170694" y="261768"/>
              <a:ext cx="3936004" cy="611981"/>
            </a:xfrm>
            <a:prstGeom prst="rect">
              <a:avLst/>
            </a:prstGeom>
            <a:solidFill>
              <a:srgbClr val="C4C7CB"/>
            </a:solidFill>
            <a:ln w="25400" cap="flat" cmpd="sng" algn="ctr">
              <a:noFill/>
              <a:prstDash val="solid"/>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ea typeface="宋体"/>
              </a:endParaRPr>
            </a:p>
          </p:txBody>
        </p:sp>
        <p:sp>
          <p:nvSpPr>
            <p:cNvPr id="22" name="平行四边形 21"/>
            <p:cNvSpPr/>
            <p:nvPr/>
          </p:nvSpPr>
          <p:spPr>
            <a:xfrm>
              <a:off x="376965" y="178257"/>
              <a:ext cx="1036076" cy="779005"/>
            </a:xfrm>
            <a:prstGeom prst="parallelogram">
              <a:avLst>
                <a:gd name="adj" fmla="val 48207"/>
              </a:avLst>
            </a:prstGeom>
            <a:solidFill>
              <a:schemeClr val="accent1">
                <a:lumMod val="75000"/>
              </a:schemeClr>
            </a:solidFill>
            <a:ln w="25400" cap="flat" cmpd="sng" algn="ctr">
              <a:noFill/>
              <a:prstDash val="solid"/>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ea typeface="宋体"/>
              </a:endParaRPr>
            </a:p>
          </p:txBody>
        </p:sp>
        <p:sp>
          <p:nvSpPr>
            <p:cNvPr id="23" name="文本框 6"/>
            <p:cNvSpPr txBox="1"/>
            <p:nvPr/>
          </p:nvSpPr>
          <p:spPr>
            <a:xfrm>
              <a:off x="650907" y="284178"/>
              <a:ext cx="569115" cy="418898"/>
            </a:xfrm>
            <a:prstGeom prst="rect">
              <a:avLst/>
            </a:prstGeom>
            <a:noFill/>
          </p:spPr>
          <p:txBody>
            <a:bodyPr wrap="square" lIns="68580" tIns="34290" rIns="68580" bIns="3429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8000" b="0" i="0" u="none" strike="noStrike" kern="0" cap="none" spc="0" normalizeH="0" baseline="0" noProof="0" dirty="0" smtClean="0">
                  <a:ln>
                    <a:noFill/>
                  </a:ln>
                  <a:solidFill>
                    <a:prstClr val="white">
                      <a:lumMod val="95000"/>
                    </a:prstClr>
                  </a:solidFill>
                  <a:effectLst/>
                  <a:uLnTx/>
                  <a:uFillTx/>
                  <a:latin typeface="Impact" panose="020B0806030902050204" pitchFamily="34" charset="0"/>
                </a:rPr>
                <a:t>01</a:t>
              </a:r>
            </a:p>
          </p:txBody>
        </p:sp>
      </p:grpSp>
      <p:sp>
        <p:nvSpPr>
          <p:cNvPr id="24" name="TextBox 23"/>
          <p:cNvSpPr txBox="1"/>
          <p:nvPr/>
        </p:nvSpPr>
        <p:spPr>
          <a:xfrm>
            <a:off x="3577307" y="2816203"/>
            <a:ext cx="8064896" cy="684805"/>
          </a:xfrm>
          <a:prstGeom prst="rect">
            <a:avLst/>
          </a:prstGeom>
          <a:noFill/>
        </p:spPr>
        <p:txBody>
          <a:bodyPr wrap="square" lIns="68584" tIns="34291" rIns="68584" bIns="34291" rtlCol="0">
            <a:spAutoFit/>
          </a:bodyPr>
          <a:lstStyle/>
          <a:p>
            <a:r>
              <a:rPr lang="zh-CN" altLang="en-US" sz="4000" b="1" dirty="0" smtClean="0">
                <a:solidFill>
                  <a:prstClr val="black">
                    <a:lumMod val="75000"/>
                    <a:lumOff val="25000"/>
                  </a:prstClr>
                </a:solidFill>
                <a:latin typeface="黑体" panose="02010600030101010101" pitchFamily="2" charset="-122"/>
                <a:ea typeface="黑体" panose="02010600030101010101" pitchFamily="2" charset="-122"/>
                <a:cs typeface="经典综艺体简" panose="02010609000101010101" pitchFamily="49" charset="-122"/>
              </a:rPr>
              <a:t>逐点清</a:t>
            </a:r>
            <a:r>
              <a:rPr lang="en-US" altLang="zh-CN" sz="4000" b="1" dirty="0" smtClean="0">
                <a:solidFill>
                  <a:prstClr val="black">
                    <a:lumMod val="75000"/>
                    <a:lumOff val="25000"/>
                  </a:prstClr>
                </a:solidFill>
                <a:latin typeface="黑体" panose="02010600030101010101" pitchFamily="2" charset="-122"/>
                <a:ea typeface="黑体" panose="02010600030101010101" pitchFamily="2" charset="-122"/>
                <a:cs typeface="经典综艺体简" panose="02010609000101010101" pitchFamily="49" charset="-122"/>
              </a:rPr>
              <a:t>(</a:t>
            </a:r>
            <a:r>
              <a:rPr lang="zh-CN" altLang="en-US" sz="4000" b="1" dirty="0" smtClean="0">
                <a:solidFill>
                  <a:prstClr val="black">
                    <a:lumMod val="75000"/>
                    <a:lumOff val="25000"/>
                  </a:prstClr>
                </a:solidFill>
                <a:latin typeface="黑体" panose="02010600030101010101" pitchFamily="2" charset="-122"/>
                <a:ea typeface="黑体" panose="02010600030101010101" pitchFamily="2" charset="-122"/>
                <a:cs typeface="经典综艺体简" panose="02010609000101010101" pitchFamily="49" charset="-122"/>
              </a:rPr>
              <a:t>一</a:t>
            </a:r>
            <a:r>
              <a:rPr lang="en-US" altLang="zh-CN" sz="4000" b="1" dirty="0" smtClean="0">
                <a:solidFill>
                  <a:prstClr val="black">
                    <a:lumMod val="75000"/>
                    <a:lumOff val="25000"/>
                  </a:prstClr>
                </a:solidFill>
                <a:latin typeface="黑体" panose="02010600030101010101" pitchFamily="2" charset="-122"/>
                <a:ea typeface="黑体" panose="02010600030101010101" pitchFamily="2" charset="-122"/>
                <a:cs typeface="经典综艺体简" panose="02010609000101010101" pitchFamily="49" charset="-122"/>
              </a:rPr>
              <a:t>) </a:t>
            </a:r>
            <a:r>
              <a:rPr lang="zh-CN" altLang="en-US" sz="4000" b="1" dirty="0">
                <a:solidFill>
                  <a:prstClr val="black">
                    <a:lumMod val="75000"/>
                    <a:lumOff val="25000"/>
                  </a:prstClr>
                </a:solidFill>
                <a:latin typeface="黑体" panose="02010600030101010101" pitchFamily="2" charset="-122"/>
                <a:ea typeface="黑体" panose="02010600030101010101" pitchFamily="2" charset="-122"/>
                <a:cs typeface="经典综艺体简" panose="02010609000101010101" pitchFamily="49" charset="-122"/>
              </a:rPr>
              <a:t>　电磁感应与感应电流</a:t>
            </a:r>
          </a:p>
        </p:txBody>
      </p:sp>
    </p:spTree>
    <p:extLst>
      <p:ext uri="{BB962C8B-B14F-4D97-AF65-F5344CB8AC3E}">
        <p14:creationId xmlns:p14="http://schemas.microsoft.com/office/powerpoint/2010/main" val="2524798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800" fill="hold"/>
                                        <p:tgtEl>
                                          <p:spTgt spid="18"/>
                                        </p:tgtEl>
                                        <p:attrNameLst>
                                          <p:attrName>ppt_x</p:attrName>
                                        </p:attrNameLst>
                                      </p:cBhvr>
                                      <p:tavLst>
                                        <p:tav tm="0">
                                          <p:val>
                                            <p:strVal val="0-#ppt_w/2"/>
                                          </p:val>
                                        </p:tav>
                                        <p:tav tm="100000">
                                          <p:val>
                                            <p:strVal val="#ppt_x"/>
                                          </p:val>
                                        </p:tav>
                                      </p:tavLst>
                                    </p:anim>
                                    <p:anim calcmode="lin" valueType="num">
                                      <p:cBhvr additive="base">
                                        <p:cTn id="8" dur="8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800"/>
                            </p:stCondLst>
                            <p:childTnLst>
                              <p:par>
                                <p:cTn id="10" presetID="22" presetClass="entr" presetSubtype="8" fill="hold" grpId="0" nodeType="afterEffect">
                                  <p:stCondLst>
                                    <p:cond delay="0"/>
                                  </p:stCondLst>
                                  <p:iterate type="lt">
                                    <p:tmPct val="30000"/>
                                  </p:iterate>
                                  <p:childTnLst>
                                    <p:set>
                                      <p:cBhvr>
                                        <p:cTn id="11" dur="1" fill="hold">
                                          <p:stCondLst>
                                            <p:cond delay="0"/>
                                          </p:stCondLst>
                                        </p:cTn>
                                        <p:tgtEl>
                                          <p:spTgt spid="24"/>
                                        </p:tgtEl>
                                        <p:attrNameLst>
                                          <p:attrName>style.visibility</p:attrName>
                                        </p:attrNameLst>
                                      </p:cBhvr>
                                      <p:to>
                                        <p:strVal val="visible"/>
                                      </p:to>
                                    </p:set>
                                    <p:animEffect transition="in" filter="wipe(left)">
                                      <p:cBhvr>
                                        <p:cTn id="12" dur="200"/>
                                        <p:tgtEl>
                                          <p:spTgt spid="24"/>
                                        </p:tgtEl>
                                      </p:cBhvr>
                                    </p:animEffect>
                                  </p:childTnLst>
                                </p:cTn>
                              </p:par>
                              <p:par>
                                <p:cTn id="13" presetID="36" presetClass="emph" presetSubtype="0" fill="hold" grpId="1" nodeType="withEffect">
                                  <p:stCondLst>
                                    <p:cond delay="0"/>
                                  </p:stCondLst>
                                  <p:iterate type="lt">
                                    <p:tmPct val="30000"/>
                                  </p:iterate>
                                  <p:childTnLst>
                                    <p:animScale>
                                      <p:cBhvr>
                                        <p:cTn id="14" dur="50" autoRev="1" fill="hold">
                                          <p:stCondLst>
                                            <p:cond delay="0"/>
                                          </p:stCondLst>
                                        </p:cTn>
                                        <p:tgtEl>
                                          <p:spTgt spid="24"/>
                                        </p:tgtEl>
                                      </p:cBhvr>
                                      <p:to x="80000" y="100000"/>
                                    </p:animScale>
                                    <p:anim by="(#ppt_w*0.10)" calcmode="lin" valueType="num">
                                      <p:cBhvr>
                                        <p:cTn id="15" dur="50" autoRev="1" fill="hold">
                                          <p:stCondLst>
                                            <p:cond delay="0"/>
                                          </p:stCondLst>
                                        </p:cTn>
                                        <p:tgtEl>
                                          <p:spTgt spid="24"/>
                                        </p:tgtEl>
                                        <p:attrNameLst>
                                          <p:attrName>ppt_x</p:attrName>
                                        </p:attrNameLst>
                                      </p:cBhvr>
                                    </p:anim>
                                    <p:anim by="(-#ppt_w*0.10)" calcmode="lin" valueType="num">
                                      <p:cBhvr>
                                        <p:cTn id="16" dur="50" autoRev="1" fill="hold">
                                          <p:stCondLst>
                                            <p:cond delay="0"/>
                                          </p:stCondLst>
                                        </p:cTn>
                                        <p:tgtEl>
                                          <p:spTgt spid="24"/>
                                        </p:tgtEl>
                                        <p:attrNameLst>
                                          <p:attrName>ppt_y</p:attrName>
                                        </p:attrNameLst>
                                      </p:cBhvr>
                                    </p:anim>
                                    <p:animRot by="-480000">
                                      <p:cBhvr>
                                        <p:cTn id="17" dur="50" autoRev="1" fill="hold">
                                          <p:stCondLst>
                                            <p:cond delay="0"/>
                                          </p:stCondLst>
                                        </p:cTn>
                                        <p:tgtEl>
                                          <p:spTgt spid="2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4"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pPr indent="713740" algn="just"/>
            <a:endParaRPr lang="en-US" altLang="zh-CN" b="1" kern="100" dirty="0" smtClean="0">
              <a:latin typeface="Times New Roman"/>
              <a:ea typeface="方正细黑一简体"/>
              <a:cs typeface="Courier New"/>
            </a:endParaRPr>
          </a:p>
          <a:p>
            <a:pPr indent="713740" algn="just"/>
            <a:r>
              <a:rPr lang="en-US" altLang="zh-CN" b="1" kern="100" dirty="0" smtClean="0">
                <a:latin typeface="Times New Roman"/>
                <a:ea typeface="方正细黑一简体"/>
                <a:cs typeface="Courier New"/>
              </a:rPr>
              <a:t>1</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a:t>
            </a:r>
            <a:r>
              <a:rPr lang="zh-CN" altLang="zh-CN" b="1" kern="100" dirty="0">
                <a:solidFill>
                  <a:srgbClr val="548DD4"/>
                </a:solidFill>
                <a:latin typeface="Times New Roman"/>
                <a:ea typeface="方正细黑一简体"/>
                <a:cs typeface="Times New Roman"/>
              </a:rPr>
              <a:t>电生磁</a:t>
            </a:r>
            <a:r>
              <a:rPr lang="en-US" altLang="zh-CN" b="1" kern="100" dirty="0">
                <a:latin typeface="Times New Roman"/>
                <a:ea typeface="方正细黑一简体"/>
                <a:cs typeface="Courier New"/>
              </a:rPr>
              <a:t>”</a:t>
            </a:r>
            <a:r>
              <a:rPr lang="zh-CN" altLang="zh-CN" b="1" kern="100" dirty="0">
                <a:solidFill>
                  <a:srgbClr val="548DD4"/>
                </a:solidFill>
                <a:latin typeface="Times New Roman"/>
                <a:ea typeface="方正细黑一简体"/>
                <a:cs typeface="Times New Roman"/>
              </a:rPr>
              <a:t>的发现</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1820</a:t>
            </a:r>
            <a:r>
              <a:rPr lang="zh-CN" altLang="zh-CN" b="1" kern="100" dirty="0">
                <a:latin typeface="Times New Roman"/>
                <a:ea typeface="方正细黑一简体"/>
                <a:cs typeface="Times New Roman"/>
              </a:rPr>
              <a:t>年</a:t>
            </a:r>
            <a:r>
              <a:rPr lang="zh-CN" altLang="zh-CN" b="1" kern="100" dirty="0" smtClean="0">
                <a:latin typeface="Times New Roman"/>
                <a:ea typeface="方正细黑一简体"/>
                <a:cs typeface="Times New Roman"/>
              </a:rPr>
              <a:t>，</a:t>
            </a:r>
            <a:r>
              <a:rPr lang="en-US" altLang="zh-CN" b="1" kern="100" dirty="0" smtClean="0">
                <a:latin typeface="Times New Roman"/>
                <a:ea typeface="方正细黑一简体"/>
                <a:cs typeface="Times New Roman"/>
              </a:rPr>
              <a:t>________</a:t>
            </a:r>
            <a:r>
              <a:rPr lang="zh-CN" altLang="zh-CN" b="1" kern="100" dirty="0" smtClean="0">
                <a:latin typeface="Times New Roman"/>
                <a:ea typeface="方正细黑一简体"/>
                <a:cs typeface="Times New Roman"/>
              </a:rPr>
              <a:t>发</a:t>
            </a:r>
            <a:r>
              <a:rPr lang="zh-CN" altLang="zh-CN" b="1" kern="100" dirty="0">
                <a:latin typeface="Times New Roman"/>
                <a:ea typeface="方正细黑一简体"/>
                <a:cs typeface="Times New Roman"/>
              </a:rPr>
              <a:t>现了电流的磁效应。</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a:t>
            </a:r>
            <a:r>
              <a:rPr lang="zh-CN" altLang="zh-CN" b="1" kern="100" dirty="0">
                <a:solidFill>
                  <a:srgbClr val="548DD4"/>
                </a:solidFill>
                <a:latin typeface="Times New Roman"/>
                <a:ea typeface="方正细黑一简体"/>
                <a:cs typeface="Times New Roman"/>
              </a:rPr>
              <a:t>磁生电</a:t>
            </a:r>
            <a:r>
              <a:rPr lang="en-US" altLang="zh-CN" b="1" kern="100" dirty="0">
                <a:latin typeface="Times New Roman"/>
                <a:ea typeface="方正细黑一简体"/>
                <a:cs typeface="Courier New"/>
              </a:rPr>
              <a:t>”</a:t>
            </a:r>
            <a:r>
              <a:rPr lang="zh-CN" altLang="zh-CN" b="1" kern="100" dirty="0">
                <a:solidFill>
                  <a:srgbClr val="548DD4"/>
                </a:solidFill>
                <a:latin typeface="Times New Roman"/>
                <a:ea typeface="方正细黑一简体"/>
                <a:cs typeface="Times New Roman"/>
              </a:rPr>
              <a:t>的发现：</a:t>
            </a:r>
            <a:r>
              <a:rPr lang="en-US" altLang="zh-CN" b="1" kern="100" dirty="0">
                <a:latin typeface="Times New Roman"/>
                <a:ea typeface="方正细黑一简体"/>
                <a:cs typeface="Courier New"/>
              </a:rPr>
              <a:t>1831</a:t>
            </a:r>
            <a:r>
              <a:rPr lang="zh-CN" altLang="zh-CN" b="1" kern="100" dirty="0">
                <a:latin typeface="Times New Roman"/>
                <a:ea typeface="方正细黑一简体"/>
                <a:cs typeface="Times New Roman"/>
              </a:rPr>
              <a:t>年</a:t>
            </a:r>
            <a:r>
              <a:rPr lang="zh-CN" altLang="zh-CN" b="1" kern="100" dirty="0" smtClean="0">
                <a:latin typeface="Times New Roman"/>
                <a:ea typeface="方正细黑一简体"/>
                <a:cs typeface="Times New Roman"/>
              </a:rPr>
              <a:t>，</a:t>
            </a:r>
            <a:r>
              <a:rPr lang="en-US" altLang="zh-CN" b="1" kern="100" dirty="0" smtClean="0">
                <a:latin typeface="Times New Roman"/>
                <a:ea typeface="方正细黑一简体"/>
                <a:cs typeface="Times New Roman"/>
              </a:rPr>
              <a:t>________</a:t>
            </a:r>
            <a:r>
              <a:rPr lang="zh-CN" altLang="zh-CN" b="1" kern="100" dirty="0" smtClean="0">
                <a:latin typeface="Times New Roman"/>
                <a:ea typeface="方正细黑一简体"/>
                <a:cs typeface="Times New Roman"/>
              </a:rPr>
              <a:t>发</a:t>
            </a:r>
            <a:r>
              <a:rPr lang="zh-CN" altLang="zh-CN" b="1" kern="100" dirty="0">
                <a:latin typeface="Times New Roman"/>
                <a:ea typeface="方正细黑一简体"/>
                <a:cs typeface="Times New Roman"/>
              </a:rPr>
              <a:t>现了电磁感应现象。</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a:t>
            </a:r>
            <a:r>
              <a:rPr lang="zh-CN" altLang="zh-CN" b="1" kern="100" dirty="0">
                <a:solidFill>
                  <a:srgbClr val="548DD4"/>
                </a:solidFill>
                <a:latin typeface="Times New Roman"/>
                <a:ea typeface="方正细黑一简体"/>
                <a:cs typeface="Times New Roman"/>
              </a:rPr>
              <a:t>电磁感应</a:t>
            </a:r>
            <a:r>
              <a:rPr lang="zh-CN" altLang="zh-CN" b="1" kern="100" dirty="0">
                <a:latin typeface="Times New Roman"/>
                <a:ea typeface="方正细黑一简体"/>
                <a:cs typeface="Times New Roman"/>
              </a:rPr>
              <a:t>：法拉第把他发现的磁生电的现象叫作电磁感应，产生的电流叫</a:t>
            </a:r>
            <a:r>
              <a:rPr lang="zh-CN" altLang="zh-CN" b="1" kern="100" dirty="0" smtClean="0">
                <a:latin typeface="Times New Roman"/>
                <a:ea typeface="方正细黑一简体"/>
                <a:cs typeface="Times New Roman"/>
              </a:rPr>
              <a:t>作</a:t>
            </a:r>
            <a:r>
              <a:rPr lang="en-US" altLang="zh-CN" b="1" kern="100" dirty="0" smtClean="0">
                <a:latin typeface="Times New Roman"/>
                <a:ea typeface="方正细黑一简体"/>
                <a:cs typeface="Times New Roman"/>
              </a:rPr>
              <a:t>__________</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a:p>
            <a:endParaRPr lang="zh-CN" altLang="en-US" dirty="0"/>
          </a:p>
        </p:txBody>
      </p:sp>
      <p:sp>
        <p:nvSpPr>
          <p:cNvPr id="4" name="矩形 3"/>
          <p:cNvSpPr/>
          <p:nvPr/>
        </p:nvSpPr>
        <p:spPr>
          <a:xfrm>
            <a:off x="6313611" y="1916832"/>
            <a:ext cx="1266693"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奥斯特</a:t>
            </a:r>
            <a:endParaRPr lang="zh-CN" altLang="en-US" dirty="0"/>
          </a:p>
        </p:txBody>
      </p:sp>
      <p:sp>
        <p:nvSpPr>
          <p:cNvPr id="6" name="矩形 5"/>
          <p:cNvSpPr/>
          <p:nvPr/>
        </p:nvSpPr>
        <p:spPr>
          <a:xfrm>
            <a:off x="6313611" y="2679061"/>
            <a:ext cx="1266693"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法拉第</a:t>
            </a:r>
            <a:endParaRPr lang="zh-CN" altLang="en-US" dirty="0"/>
          </a:p>
        </p:txBody>
      </p:sp>
      <p:sp>
        <p:nvSpPr>
          <p:cNvPr id="8" name="矩形 7"/>
          <p:cNvSpPr/>
          <p:nvPr/>
        </p:nvSpPr>
        <p:spPr>
          <a:xfrm>
            <a:off x="3361283" y="4005064"/>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感应电流</a:t>
            </a:r>
            <a:endParaRPr lang="zh-CN" altLang="en-US" dirty="0"/>
          </a:p>
        </p:txBody>
      </p:sp>
      <p:sp>
        <p:nvSpPr>
          <p:cNvPr id="7" name="流程图: 离页连接符 6"/>
          <p:cNvSpPr/>
          <p:nvPr/>
        </p:nvSpPr>
        <p:spPr>
          <a:xfrm>
            <a:off x="4801443" y="500525"/>
            <a:ext cx="2376264" cy="833204"/>
          </a:xfrm>
          <a:prstGeom prst="flowChartOffpageConnector">
            <a:avLst/>
          </a:prstGeom>
          <a:gradFill flip="none" rotWithShape="1">
            <a:gsLst>
              <a:gs pos="0">
                <a:schemeClr val="accent5">
                  <a:lumMod val="60000"/>
                  <a:lumOff val="40000"/>
                  <a:tint val="66000"/>
                  <a:satMod val="160000"/>
                </a:schemeClr>
              </a:gs>
              <a:gs pos="50000">
                <a:schemeClr val="accent5">
                  <a:lumMod val="60000"/>
                  <a:lumOff val="40000"/>
                  <a:tint val="44500"/>
                  <a:satMod val="160000"/>
                </a:schemeClr>
              </a:gs>
              <a:gs pos="100000">
                <a:schemeClr val="accent5">
                  <a:lumMod val="60000"/>
                  <a:lumOff val="40000"/>
                  <a:tint val="23500"/>
                  <a:satMod val="16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4153370" y="469633"/>
            <a:ext cx="2949204" cy="943143"/>
          </a:xfrm>
          <a:prstGeom prst="rect">
            <a:avLst/>
          </a:prstGeom>
        </p:spPr>
        <p:txBody>
          <a:bodyPr wrap="none">
            <a:spAutoFit/>
          </a:bodyPr>
          <a:lstStyle/>
          <a:p>
            <a:pPr indent="713740" algn="ctr">
              <a:lnSpc>
                <a:spcPct val="150000"/>
              </a:lnSpc>
            </a:pPr>
            <a:r>
              <a:rPr lang="en-US" altLang="zh-CN" sz="2800" b="1" kern="100" dirty="0">
                <a:solidFill>
                  <a:srgbClr val="7030A0"/>
                </a:solidFill>
                <a:latin typeface="Times New Roman"/>
                <a:ea typeface="方正细黑一简体"/>
                <a:cs typeface="Courier New"/>
              </a:rPr>
              <a:t>[</a:t>
            </a:r>
            <a:r>
              <a:rPr lang="zh-CN" altLang="zh-CN" sz="2800" b="1" kern="100" dirty="0">
                <a:solidFill>
                  <a:srgbClr val="7030A0"/>
                </a:solidFill>
                <a:latin typeface="Times New Roman"/>
                <a:ea typeface="方正细黑一简体"/>
                <a:cs typeface="Times New Roman"/>
              </a:rPr>
              <a:t>多维度理解</a:t>
            </a:r>
            <a:r>
              <a:rPr lang="en-US" altLang="zh-CN" sz="2800" b="1" kern="100" dirty="0">
                <a:solidFill>
                  <a:srgbClr val="7030A0"/>
                </a:solidFill>
                <a:latin typeface="Times New Roman"/>
                <a:ea typeface="方正细黑一简体"/>
                <a:cs typeface="Courier New"/>
              </a:rPr>
              <a:t>]</a:t>
            </a:r>
            <a:endParaRPr lang="zh-CN" altLang="zh-CN" sz="1050" kern="100" dirty="0">
              <a:latin typeface="宋体"/>
              <a:cs typeface="Courier New"/>
            </a:endParaRPr>
          </a:p>
          <a:p>
            <a:pPr indent="713740" algn="ctr">
              <a:lnSpc>
                <a:spcPct val="150000"/>
              </a:lnSpc>
              <a:spcAft>
                <a:spcPts val="0"/>
              </a:spcAft>
            </a:pPr>
            <a:endParaRPr lang="zh-CN" altLang="zh-CN" sz="1050" kern="100" dirty="0">
              <a:effectLst/>
              <a:latin typeface="宋体"/>
              <a:cs typeface="Courier New"/>
            </a:endParaRPr>
          </a:p>
        </p:txBody>
      </p:sp>
    </p:spTree>
    <p:extLst>
      <p:ext uri="{BB962C8B-B14F-4D97-AF65-F5344CB8AC3E}">
        <p14:creationId xmlns:p14="http://schemas.microsoft.com/office/powerpoint/2010/main" val="572142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arn(inVertical)">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1135287"/>
            <a:ext cx="10975658" cy="5318049"/>
          </a:xfrm>
        </p:spPr>
        <p:txBody>
          <a:bodyPr>
            <a:normAutofit lnSpcReduction="10000"/>
          </a:bodyPr>
          <a:lstStyle/>
          <a:p>
            <a:pPr indent="713740" algn="just"/>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．判断下列说法是否正确。</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发现电磁感应现象的科学家是奥斯特，发现电流磁效应的科学家是法拉第。</a:t>
            </a:r>
            <a:r>
              <a:rPr lang="en-US" altLang="zh-CN" b="1" kern="100" dirty="0" smtClean="0">
                <a:latin typeface="Times New Roman"/>
                <a:ea typeface="方正细黑一简体"/>
                <a:cs typeface="Courier New"/>
              </a:rPr>
              <a:t>(      )</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奥斯特的思维和实践没有突破当时人类对电和磁认识的局限性。</a:t>
            </a:r>
            <a:r>
              <a:rPr lang="en-US" altLang="zh-CN" b="1" kern="100" dirty="0" smtClean="0">
                <a:latin typeface="Times New Roman"/>
                <a:ea typeface="方正细黑一简体"/>
                <a:cs typeface="Courier New"/>
              </a:rPr>
              <a:t>(     )</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产生感应电流的原因都与变化或运动有关。</a:t>
            </a:r>
            <a:r>
              <a:rPr lang="en-US" altLang="zh-CN" b="1" kern="100" dirty="0" smtClean="0">
                <a:latin typeface="Times New Roman"/>
                <a:ea typeface="方正细黑一简体"/>
                <a:cs typeface="Courier New"/>
              </a:rPr>
              <a:t>(      )</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电磁感应现象的发现使人们找到了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磁生电</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的方法，开辟了人类的电气化时代。</a:t>
            </a:r>
            <a:r>
              <a:rPr lang="en-US" altLang="zh-CN" b="1" kern="100" dirty="0" smtClean="0">
                <a:latin typeface="Times New Roman"/>
                <a:ea typeface="方正细黑一简体"/>
                <a:cs typeface="Courier New"/>
              </a:rPr>
              <a:t>(     )</a:t>
            </a:r>
            <a:endParaRPr lang="zh-CN" altLang="zh-CN" sz="1050" kern="100" dirty="0">
              <a:latin typeface="宋体"/>
              <a:cs typeface="Courier New"/>
            </a:endParaRPr>
          </a:p>
          <a:p>
            <a:endParaRPr lang="zh-CN" altLang="en-US" dirty="0"/>
          </a:p>
        </p:txBody>
      </p:sp>
      <p:sp>
        <p:nvSpPr>
          <p:cNvPr id="3" name="流程图: 离页连接符 2"/>
          <p:cNvSpPr/>
          <p:nvPr/>
        </p:nvSpPr>
        <p:spPr>
          <a:xfrm>
            <a:off x="4801443" y="3508"/>
            <a:ext cx="2376264" cy="833204"/>
          </a:xfrm>
          <a:prstGeom prst="flowChartOffpageConnector">
            <a:avLst/>
          </a:prstGeom>
          <a:gradFill flip="none" rotWithShape="1">
            <a:gsLst>
              <a:gs pos="0">
                <a:schemeClr val="accent5">
                  <a:lumMod val="60000"/>
                  <a:lumOff val="40000"/>
                  <a:tint val="66000"/>
                  <a:satMod val="160000"/>
                </a:schemeClr>
              </a:gs>
              <a:gs pos="50000">
                <a:schemeClr val="accent5">
                  <a:lumMod val="60000"/>
                  <a:lumOff val="40000"/>
                  <a:tint val="44500"/>
                  <a:satMod val="160000"/>
                </a:schemeClr>
              </a:gs>
              <a:gs pos="100000">
                <a:schemeClr val="accent5">
                  <a:lumMod val="60000"/>
                  <a:lumOff val="40000"/>
                  <a:tint val="23500"/>
                  <a:satMod val="16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4081363" y="-27384"/>
            <a:ext cx="2949205" cy="664028"/>
          </a:xfrm>
          <a:prstGeom prst="rect">
            <a:avLst/>
          </a:prstGeom>
        </p:spPr>
        <p:txBody>
          <a:bodyPr wrap="none">
            <a:spAutoFit/>
          </a:bodyPr>
          <a:lstStyle/>
          <a:p>
            <a:pPr indent="713740" algn="ctr">
              <a:lnSpc>
                <a:spcPct val="150000"/>
              </a:lnSpc>
              <a:spcAft>
                <a:spcPts val="0"/>
              </a:spcAft>
            </a:pPr>
            <a:r>
              <a:rPr lang="en-US" altLang="zh-CN" sz="2800" b="1" kern="100" dirty="0">
                <a:solidFill>
                  <a:srgbClr val="7030A0"/>
                </a:solidFill>
                <a:latin typeface="Times New Roman"/>
                <a:ea typeface="方正细黑一简体"/>
                <a:cs typeface="Courier New"/>
              </a:rPr>
              <a:t>[</a:t>
            </a:r>
            <a:r>
              <a:rPr lang="zh-CN" altLang="zh-CN" sz="2800" b="1" kern="100" dirty="0">
                <a:solidFill>
                  <a:srgbClr val="7030A0"/>
                </a:solidFill>
                <a:latin typeface="Times New Roman"/>
                <a:ea typeface="方正细黑一简体"/>
                <a:cs typeface="Times New Roman"/>
              </a:rPr>
              <a:t>全方位练明</a:t>
            </a:r>
            <a:r>
              <a:rPr lang="en-US" altLang="zh-CN" sz="2800" b="1" kern="100" dirty="0">
                <a:solidFill>
                  <a:srgbClr val="7030A0"/>
                </a:solidFill>
                <a:latin typeface="Times New Roman"/>
                <a:ea typeface="方正细黑一简体"/>
                <a:cs typeface="Courier New"/>
              </a:rPr>
              <a:t>]</a:t>
            </a:r>
            <a:endParaRPr lang="zh-CN" altLang="zh-CN" sz="1050" kern="100" dirty="0">
              <a:effectLst/>
              <a:latin typeface="宋体"/>
              <a:cs typeface="Courier New"/>
            </a:endParaRPr>
          </a:p>
        </p:txBody>
      </p:sp>
      <p:sp>
        <p:nvSpPr>
          <p:cNvPr id="6" name="矩形 5"/>
          <p:cNvSpPr/>
          <p:nvPr/>
        </p:nvSpPr>
        <p:spPr>
          <a:xfrm>
            <a:off x="3001243" y="2564904"/>
            <a:ext cx="545342" cy="523220"/>
          </a:xfrm>
          <a:prstGeom prst="rect">
            <a:avLst/>
          </a:prstGeom>
        </p:spPr>
        <p:txBody>
          <a:bodyPr wrap="none">
            <a:spAutoFit/>
          </a:bodyPr>
          <a:lstStyle/>
          <a:p>
            <a:r>
              <a:rPr lang="en-US" altLang="zh-CN" sz="2800" b="1" kern="100" dirty="0">
                <a:solidFill>
                  <a:srgbClr val="FF0000"/>
                </a:solidFill>
                <a:latin typeface="Times New Roman"/>
                <a:ea typeface="方正细黑一简体"/>
                <a:cs typeface="Courier New"/>
              </a:rPr>
              <a:t>×</a:t>
            </a:r>
            <a:endParaRPr lang="zh-CN" altLang="en-US" dirty="0">
              <a:solidFill>
                <a:srgbClr val="FF0000"/>
              </a:solidFill>
            </a:endParaRPr>
          </a:p>
        </p:txBody>
      </p:sp>
      <p:sp>
        <p:nvSpPr>
          <p:cNvPr id="7" name="矩形 6"/>
          <p:cNvSpPr/>
          <p:nvPr/>
        </p:nvSpPr>
        <p:spPr>
          <a:xfrm>
            <a:off x="768995" y="3789040"/>
            <a:ext cx="545342" cy="523220"/>
          </a:xfrm>
          <a:prstGeom prst="rect">
            <a:avLst/>
          </a:prstGeom>
        </p:spPr>
        <p:txBody>
          <a:bodyPr wrap="none">
            <a:spAutoFit/>
          </a:bodyPr>
          <a:lstStyle/>
          <a:p>
            <a:r>
              <a:rPr lang="en-US" altLang="zh-CN" sz="2800" b="1" kern="100" dirty="0">
                <a:solidFill>
                  <a:srgbClr val="FF0000"/>
                </a:solidFill>
                <a:latin typeface="Times New Roman"/>
                <a:ea typeface="方正细黑一简体"/>
                <a:cs typeface="Courier New"/>
              </a:rPr>
              <a:t>×</a:t>
            </a:r>
            <a:endParaRPr lang="zh-CN" altLang="en-US" dirty="0">
              <a:solidFill>
                <a:srgbClr val="FF0000"/>
              </a:solidFill>
            </a:endParaRPr>
          </a:p>
        </p:txBody>
      </p:sp>
      <p:sp>
        <p:nvSpPr>
          <p:cNvPr id="9" name="矩形 8"/>
          <p:cNvSpPr/>
          <p:nvPr/>
        </p:nvSpPr>
        <p:spPr>
          <a:xfrm>
            <a:off x="8833891" y="4437112"/>
            <a:ext cx="381836" cy="523220"/>
          </a:xfrm>
          <a:prstGeom prst="rect">
            <a:avLst/>
          </a:prstGeom>
        </p:spPr>
        <p:txBody>
          <a:bodyPr wrap="none">
            <a:spAutoFit/>
          </a:bodyPr>
          <a:lstStyle/>
          <a:p>
            <a:r>
              <a:rPr lang="en-US" altLang="zh-CN" sz="2800" b="1" kern="100" dirty="0">
                <a:solidFill>
                  <a:srgbClr val="FF0000"/>
                </a:solidFill>
                <a:latin typeface="Times New Roman"/>
                <a:ea typeface="方正细黑一简体"/>
                <a:cs typeface="Courier New"/>
              </a:rPr>
              <a:t>√</a:t>
            </a:r>
            <a:endParaRPr lang="zh-CN" altLang="en-US" dirty="0">
              <a:solidFill>
                <a:srgbClr val="FF0000"/>
              </a:solidFill>
            </a:endParaRPr>
          </a:p>
        </p:txBody>
      </p:sp>
      <p:sp>
        <p:nvSpPr>
          <p:cNvPr id="10" name="矩形 9"/>
          <p:cNvSpPr/>
          <p:nvPr/>
        </p:nvSpPr>
        <p:spPr>
          <a:xfrm>
            <a:off x="3699527" y="5805264"/>
            <a:ext cx="381836" cy="523220"/>
          </a:xfrm>
          <a:prstGeom prst="rect">
            <a:avLst/>
          </a:prstGeom>
        </p:spPr>
        <p:txBody>
          <a:bodyPr wrap="none">
            <a:spAutoFit/>
          </a:bodyPr>
          <a:lstStyle/>
          <a:p>
            <a:r>
              <a:rPr lang="en-US" altLang="zh-CN" sz="2800" b="1" kern="100" dirty="0">
                <a:solidFill>
                  <a:srgbClr val="FF0000"/>
                </a:solidFill>
                <a:latin typeface="Times New Roman"/>
                <a:ea typeface="方正细黑一简体"/>
                <a:cs typeface="Courier New"/>
              </a:rPr>
              <a:t>√</a:t>
            </a:r>
            <a:endParaRPr lang="zh-CN" altLang="en-US" dirty="0">
              <a:solidFill>
                <a:srgbClr val="FF0000"/>
              </a:solidFill>
            </a:endParaRPr>
          </a:p>
        </p:txBody>
      </p:sp>
    </p:spTree>
    <p:extLst>
      <p:ext uri="{BB962C8B-B14F-4D97-AF65-F5344CB8AC3E}">
        <p14:creationId xmlns:p14="http://schemas.microsoft.com/office/powerpoint/2010/main" val="3372263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arn(inVertical)">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barn(inVertical)">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9" grpId="0"/>
      <p:bldP spid="1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pPr indent="713740" algn="just"/>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．下面属于电磁感应现象的是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．通电导体周围产生磁场</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．闭合线圈内因为磁通量变化产生电流</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．通电的闭合回路中产生电流</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．电荷在电场中定向移动形成电流</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39271159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pPr indent="713740" algn="just"/>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通</a:t>
            </a:r>
            <a:r>
              <a:rPr lang="zh-CN" altLang="zh-CN" b="1" kern="100" dirty="0">
                <a:latin typeface="Times New Roman"/>
                <a:ea typeface="方正细黑一简体"/>
                <a:cs typeface="Times New Roman"/>
              </a:rPr>
              <a:t>电导体周围产生磁场属于电流的磁效应，</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错误；闭合线圈内因为磁通量变化产生电流，属于电磁感应现象，</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正确；通电的闭合回路中产生的电流不是电磁感应产生的电流，不属于电磁感应现象，</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错误；电荷在电场中定向移动形成电流不是电磁感应产生的电流，不属于电磁感应现象，</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错误。</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6718694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pPr indent="713740" algn="just"/>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a:t>
            </a:r>
            <a:r>
              <a:rPr lang="en-US" altLang="zh-CN" b="1" kern="100" dirty="0">
                <a:solidFill>
                  <a:srgbClr val="548DD4"/>
                </a:solidFill>
                <a:latin typeface="Times New Roman"/>
                <a:ea typeface="方正细黑一简体"/>
                <a:cs typeface="Courier New"/>
              </a:rPr>
              <a:t>(</a:t>
            </a:r>
            <a:r>
              <a:rPr lang="zh-CN" altLang="zh-CN" b="1" kern="100" dirty="0">
                <a:solidFill>
                  <a:srgbClr val="548DD4"/>
                </a:solidFill>
                <a:latin typeface="Times New Roman"/>
                <a:ea typeface="方正细黑一简体"/>
                <a:cs typeface="Times New Roman"/>
              </a:rPr>
              <a:t>多选</a:t>
            </a:r>
            <a:r>
              <a:rPr lang="en-US" altLang="zh-CN" b="1" kern="100" dirty="0">
                <a:solidFill>
                  <a:srgbClr val="548DD4"/>
                </a:solidFill>
                <a:latin typeface="Times New Roman"/>
                <a:ea typeface="方正细黑一简体"/>
                <a:cs typeface="Courier New"/>
              </a:rPr>
              <a:t>)</a:t>
            </a:r>
            <a:r>
              <a:rPr lang="zh-CN" altLang="zh-CN" b="1" kern="100" dirty="0">
                <a:latin typeface="Times New Roman"/>
                <a:ea typeface="方正细黑一简体"/>
                <a:cs typeface="Times New Roman"/>
              </a:rPr>
              <a:t>下列现象涉及电磁感应的是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endParaRPr lang="zh-CN" altLang="en-US" dirty="0"/>
          </a:p>
        </p:txBody>
      </p:sp>
      <p:pic>
        <p:nvPicPr>
          <p:cNvPr id="2050" name="Picture 2" descr="22RJWL3+335上.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408955" y="2780928"/>
            <a:ext cx="5807720" cy="216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1" name="Picture 3" descr="22RJWL3+335下.TIF"/>
          <p:cNvPicPr>
            <a:picLocks noChangeAspect="1" noChangeArrowheads="1"/>
          </p:cNvPicPr>
          <p:nvPr/>
        </p:nvPicPr>
        <p:blipFill>
          <a:blip r:embed="rId4" r:link="rId5" cstate="print">
            <a:extLst>
              <a:ext uri="{28A0092B-C50C-407E-A947-70E740481C1C}">
                <a14:useLocalDpi xmlns:a14="http://schemas.microsoft.com/office/drawing/2010/main" val="0"/>
              </a:ext>
            </a:extLst>
          </a:blip>
          <a:srcRect/>
          <a:stretch>
            <a:fillRect/>
          </a:stretch>
        </p:blipFill>
        <p:spPr bwMode="auto">
          <a:xfrm>
            <a:off x="5953571" y="2960958"/>
            <a:ext cx="5933868" cy="1864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8935427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pPr indent="713740" algn="just"/>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．图甲，利用直流高压静电除尘</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．图乙，将铜片和锌片插入柚子发电</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．图丙，利用无线充电装置对手机充电</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．图丁，用铝框做磁电式电表表头的骨架</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4419930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1135287"/>
            <a:ext cx="10975658" cy="5030017"/>
          </a:xfrm>
        </p:spPr>
        <p:txBody>
          <a:bodyPr>
            <a:normAutofit/>
          </a:bodyPr>
          <a:lstStyle/>
          <a:p>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rPr>
              <a:t>CD</a:t>
            </a:r>
            <a:r>
              <a:rPr lang="zh-CN" altLang="zh-CN" b="1" kern="100" dirty="0">
                <a:latin typeface="Times New Roman"/>
                <a:ea typeface="方正细黑一简体"/>
                <a:cs typeface="Times New Roman"/>
              </a:rPr>
              <a:t>　</a:t>
            </a:r>
            <a:endParaRPr lang="en-US" altLang="zh-CN" b="1" kern="100" dirty="0" smtClean="0">
              <a:latin typeface="Times New Roman"/>
              <a:ea typeface="方正细黑一简体"/>
              <a:cs typeface="Times New Roman"/>
            </a:endParaRPr>
          </a:p>
          <a:p>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直流高压静电除尘是通过高压将气体电离，尘粒与负离子结合带上负电，在静电力作用下向正极表面积累，不涉及电磁感应，</a:t>
            </a:r>
            <a:r>
              <a:rPr lang="en-US" altLang="zh-CN" b="1" kern="100" dirty="0">
                <a:latin typeface="Times New Roman"/>
                <a:ea typeface="方正细黑一简体"/>
              </a:rPr>
              <a:t>A</a:t>
            </a:r>
            <a:r>
              <a:rPr lang="zh-CN" altLang="zh-CN" b="1" kern="100" dirty="0">
                <a:latin typeface="Times New Roman"/>
                <a:ea typeface="方正细黑一简体"/>
                <a:cs typeface="Times New Roman"/>
              </a:rPr>
              <a:t>错误；将铜片和锌片插入柚子发电，是利用柚子中的化学物质和金属片发生反应产生电能，不涉及电磁感应，</a:t>
            </a:r>
            <a:r>
              <a:rPr lang="en-US" altLang="zh-CN" b="1" kern="100" dirty="0">
                <a:latin typeface="Times New Roman"/>
                <a:ea typeface="方正细黑一简体"/>
              </a:rPr>
              <a:t>B</a:t>
            </a:r>
            <a:r>
              <a:rPr lang="zh-CN" altLang="zh-CN" b="1" kern="100" dirty="0">
                <a:latin typeface="Times New Roman"/>
                <a:ea typeface="方正细黑一简体"/>
                <a:cs typeface="Times New Roman"/>
              </a:rPr>
              <a:t>错误；利用无线充电装置对手机充电，原理是通过交流电源对充电板供电，充电板内的励磁线圈可产生交变磁场，从而使手机内的感应线圈产生</a:t>
            </a:r>
            <a:r>
              <a:rPr lang="zh-CN" altLang="zh-CN" b="1" kern="100" dirty="0" smtClean="0">
                <a:latin typeface="Times New Roman"/>
                <a:ea typeface="方正细黑一简体"/>
                <a:cs typeface="Times New Roman"/>
              </a:rPr>
              <a:t>感</a:t>
            </a:r>
            <a:r>
              <a:rPr lang="zh-CN" altLang="zh-CN" b="1" kern="100" dirty="0">
                <a:latin typeface="Times New Roman"/>
                <a:ea typeface="方正细黑一简体"/>
                <a:cs typeface="Times New Roman"/>
              </a:rPr>
              <a:t>应电流</a:t>
            </a:r>
            <a:r>
              <a:rPr lang="zh-CN" altLang="zh-CN" b="1" kern="100" dirty="0" smtClean="0">
                <a:latin typeface="Times New Roman"/>
                <a:ea typeface="方正细黑一简体"/>
                <a:cs typeface="Times New Roman"/>
              </a:rPr>
              <a:t>，</a:t>
            </a:r>
            <a:r>
              <a:rPr lang="zh-CN" altLang="zh-CN" b="1" kern="100" dirty="0">
                <a:latin typeface="Times New Roman"/>
                <a:ea typeface="方正细黑一简体"/>
                <a:cs typeface="Times New Roman"/>
              </a:rPr>
              <a:t>涉及</a:t>
            </a:r>
            <a:endParaRPr lang="zh-CN" altLang="en-US" dirty="0"/>
          </a:p>
        </p:txBody>
      </p:sp>
    </p:spTree>
    <p:extLst>
      <p:ext uri="{BB962C8B-B14F-4D97-AF65-F5344CB8AC3E}">
        <p14:creationId xmlns:p14="http://schemas.microsoft.com/office/powerpoint/2010/main" val="1169900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1201045" y="1855367"/>
            <a:ext cx="9793086" cy="2725761"/>
          </a:xfrm>
        </p:spPr>
        <p:txBody>
          <a:bodyPr/>
          <a:lstStyle/>
          <a:p>
            <a:pPr indent="0" algn="just"/>
            <a:r>
              <a:rPr lang="zh-CN" altLang="zh-CN" b="1" kern="100" dirty="0">
                <a:latin typeface="Times New Roman"/>
                <a:ea typeface="方正细黑一简体"/>
                <a:cs typeface="Times New Roman"/>
              </a:rPr>
              <a:t>电磁感应，</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正确；用铝框做磁电式电表表头的骨架，当铝框在磁场中转动时，产生感应电流，从而产生磁场力，使其很快停止摆动，涉及电磁感应，</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正确。</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0852342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23093" y="1940188"/>
            <a:ext cx="12218268" cy="2424916"/>
            <a:chOff x="170694" y="177982"/>
            <a:chExt cx="3936004" cy="781165"/>
          </a:xfrm>
        </p:grpSpPr>
        <p:sp>
          <p:nvSpPr>
            <p:cNvPr id="19" name="等腰三角形 18"/>
            <p:cNvSpPr/>
            <p:nvPr/>
          </p:nvSpPr>
          <p:spPr>
            <a:xfrm>
              <a:off x="1233863" y="177982"/>
              <a:ext cx="355284" cy="356514"/>
            </a:xfrm>
            <a:prstGeom prst="triangle">
              <a:avLst/>
            </a:prstGeom>
            <a:solidFill>
              <a:srgbClr val="C4C7CB">
                <a:lumMod val="50000"/>
              </a:srgbClr>
            </a:solidFill>
            <a:ln w="25400" cap="flat" cmpd="sng" algn="ctr">
              <a:noFill/>
              <a:prstDash val="solid"/>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ea typeface="宋体"/>
              </a:endParaRPr>
            </a:p>
          </p:txBody>
        </p:sp>
        <p:sp>
          <p:nvSpPr>
            <p:cNvPr id="20" name="等腰三角形 19"/>
            <p:cNvSpPr/>
            <p:nvPr/>
          </p:nvSpPr>
          <p:spPr>
            <a:xfrm flipV="1">
              <a:off x="200258" y="602633"/>
              <a:ext cx="355284" cy="356514"/>
            </a:xfrm>
            <a:prstGeom prst="triangle">
              <a:avLst/>
            </a:prstGeom>
            <a:solidFill>
              <a:srgbClr val="C4C7CB">
                <a:lumMod val="50000"/>
              </a:srgbClr>
            </a:solidFill>
            <a:ln w="25400" cap="flat" cmpd="sng" algn="ctr">
              <a:noFill/>
              <a:prstDash val="solid"/>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ea typeface="宋体"/>
              </a:endParaRPr>
            </a:p>
          </p:txBody>
        </p:sp>
        <p:sp>
          <p:nvSpPr>
            <p:cNvPr id="21" name="矩形 20"/>
            <p:cNvSpPr/>
            <p:nvPr/>
          </p:nvSpPr>
          <p:spPr>
            <a:xfrm>
              <a:off x="170694" y="261768"/>
              <a:ext cx="3936004" cy="611981"/>
            </a:xfrm>
            <a:prstGeom prst="rect">
              <a:avLst/>
            </a:prstGeom>
            <a:solidFill>
              <a:srgbClr val="C4C7CB"/>
            </a:solidFill>
            <a:ln w="25400" cap="flat" cmpd="sng" algn="ctr">
              <a:noFill/>
              <a:prstDash val="solid"/>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ea typeface="宋体"/>
              </a:endParaRPr>
            </a:p>
          </p:txBody>
        </p:sp>
        <p:sp>
          <p:nvSpPr>
            <p:cNvPr id="22" name="平行四边形 21"/>
            <p:cNvSpPr/>
            <p:nvPr/>
          </p:nvSpPr>
          <p:spPr>
            <a:xfrm>
              <a:off x="376965" y="178257"/>
              <a:ext cx="1036076" cy="779005"/>
            </a:xfrm>
            <a:prstGeom prst="parallelogram">
              <a:avLst>
                <a:gd name="adj" fmla="val 48207"/>
              </a:avLst>
            </a:prstGeom>
            <a:solidFill>
              <a:schemeClr val="accent1">
                <a:lumMod val="75000"/>
              </a:schemeClr>
            </a:solidFill>
            <a:ln w="25400" cap="flat" cmpd="sng" algn="ctr">
              <a:noFill/>
              <a:prstDash val="solid"/>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ea typeface="宋体"/>
              </a:endParaRPr>
            </a:p>
          </p:txBody>
        </p:sp>
        <p:sp>
          <p:nvSpPr>
            <p:cNvPr id="23" name="文本框 6"/>
            <p:cNvSpPr txBox="1"/>
            <p:nvPr/>
          </p:nvSpPr>
          <p:spPr>
            <a:xfrm>
              <a:off x="650907" y="284178"/>
              <a:ext cx="569115" cy="418898"/>
            </a:xfrm>
            <a:prstGeom prst="rect">
              <a:avLst/>
            </a:prstGeom>
            <a:noFill/>
          </p:spPr>
          <p:txBody>
            <a:bodyPr wrap="square" lIns="68580" tIns="34290" rIns="68580" bIns="3429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8000" b="0" i="0" u="none" strike="noStrike" kern="0" cap="none" spc="0" normalizeH="0" baseline="0" noProof="0" dirty="0" smtClean="0">
                  <a:ln>
                    <a:noFill/>
                  </a:ln>
                  <a:solidFill>
                    <a:prstClr val="white">
                      <a:lumMod val="95000"/>
                    </a:prstClr>
                  </a:solidFill>
                  <a:effectLst/>
                  <a:uLnTx/>
                  <a:uFillTx/>
                  <a:latin typeface="Impact" panose="020B0806030902050204" pitchFamily="34" charset="0"/>
                </a:rPr>
                <a:t>02</a:t>
              </a:r>
            </a:p>
          </p:txBody>
        </p:sp>
      </p:grpSp>
      <p:sp>
        <p:nvSpPr>
          <p:cNvPr id="24" name="TextBox 23"/>
          <p:cNvSpPr txBox="1"/>
          <p:nvPr/>
        </p:nvSpPr>
        <p:spPr>
          <a:xfrm>
            <a:off x="3594304" y="2802898"/>
            <a:ext cx="8263923" cy="1300358"/>
          </a:xfrm>
          <a:prstGeom prst="rect">
            <a:avLst/>
          </a:prstGeom>
          <a:noFill/>
        </p:spPr>
        <p:txBody>
          <a:bodyPr wrap="square" lIns="68584" tIns="34291" rIns="68584" bIns="34291" rtlCol="0">
            <a:spAutoFit/>
          </a:bodyPr>
          <a:lstStyle/>
          <a:p>
            <a:r>
              <a:rPr lang="zh-CN" altLang="en-US" sz="4000" b="1" dirty="0" smtClean="0">
                <a:solidFill>
                  <a:prstClr val="black">
                    <a:lumMod val="75000"/>
                    <a:lumOff val="25000"/>
                  </a:prstClr>
                </a:solidFill>
                <a:latin typeface="黑体" panose="02010600030101010101" pitchFamily="2" charset="-122"/>
                <a:ea typeface="黑体" panose="02010600030101010101" pitchFamily="2" charset="-122"/>
                <a:cs typeface="经典综艺体简" panose="02010609000101010101" pitchFamily="49" charset="-122"/>
              </a:rPr>
              <a:t>逐点清</a:t>
            </a:r>
            <a:r>
              <a:rPr lang="en-US" altLang="zh-CN" sz="4000" b="1" dirty="0" smtClean="0">
                <a:solidFill>
                  <a:prstClr val="black">
                    <a:lumMod val="75000"/>
                    <a:lumOff val="25000"/>
                  </a:prstClr>
                </a:solidFill>
                <a:latin typeface="黑体" panose="02010600030101010101" pitchFamily="2" charset="-122"/>
                <a:ea typeface="黑体" panose="02010600030101010101" pitchFamily="2" charset="-122"/>
                <a:cs typeface="经典综艺体简" panose="02010609000101010101" pitchFamily="49" charset="-122"/>
              </a:rPr>
              <a:t>(</a:t>
            </a:r>
            <a:r>
              <a:rPr lang="zh-CN" altLang="en-US" sz="4000" b="1" dirty="0" smtClean="0">
                <a:solidFill>
                  <a:prstClr val="black">
                    <a:lumMod val="75000"/>
                    <a:lumOff val="25000"/>
                  </a:prstClr>
                </a:solidFill>
                <a:latin typeface="黑体" panose="02010600030101010101" pitchFamily="2" charset="-122"/>
                <a:ea typeface="黑体" panose="02010600030101010101" pitchFamily="2" charset="-122"/>
                <a:cs typeface="经典综艺体简" panose="02010609000101010101" pitchFamily="49" charset="-122"/>
              </a:rPr>
              <a:t>二</a:t>
            </a:r>
            <a:r>
              <a:rPr lang="en-US" altLang="zh-CN" sz="4000" b="1" dirty="0" smtClean="0">
                <a:solidFill>
                  <a:prstClr val="black">
                    <a:lumMod val="75000"/>
                    <a:lumOff val="25000"/>
                  </a:prstClr>
                </a:solidFill>
                <a:latin typeface="黑体" panose="02010600030101010101" pitchFamily="2" charset="-122"/>
                <a:ea typeface="黑体" panose="02010600030101010101" pitchFamily="2" charset="-122"/>
                <a:cs typeface="经典综艺体简" panose="02010609000101010101" pitchFamily="49" charset="-122"/>
              </a:rPr>
              <a:t>) </a:t>
            </a:r>
            <a:r>
              <a:rPr lang="zh-CN" altLang="en-US" sz="4000" b="1" dirty="0">
                <a:solidFill>
                  <a:prstClr val="black">
                    <a:lumMod val="75000"/>
                    <a:lumOff val="25000"/>
                  </a:prstClr>
                </a:solidFill>
                <a:latin typeface="黑体" panose="02010600030101010101" pitchFamily="2" charset="-122"/>
                <a:ea typeface="黑体" panose="02010600030101010101" pitchFamily="2" charset="-122"/>
                <a:cs typeface="经典综艺体简" panose="02010609000101010101" pitchFamily="49" charset="-122"/>
              </a:rPr>
              <a:t>　产生感应电流的条件</a:t>
            </a:r>
          </a:p>
          <a:p>
            <a:endParaRPr lang="zh-CN" altLang="en-US" sz="4000" b="1" dirty="0">
              <a:solidFill>
                <a:prstClr val="black">
                  <a:lumMod val="75000"/>
                  <a:lumOff val="25000"/>
                </a:prstClr>
              </a:solidFill>
              <a:latin typeface="经典综艺体简" panose="02010609000101010101" pitchFamily="49" charset="-122"/>
              <a:ea typeface="经典综艺体简" panose="02010609000101010101" pitchFamily="49" charset="-122"/>
              <a:cs typeface="经典综艺体简" panose="02010609000101010101" pitchFamily="49" charset="-122"/>
            </a:endParaRPr>
          </a:p>
        </p:txBody>
      </p:sp>
    </p:spTree>
    <p:extLst>
      <p:ext uri="{BB962C8B-B14F-4D97-AF65-F5344CB8AC3E}">
        <p14:creationId xmlns:p14="http://schemas.microsoft.com/office/powerpoint/2010/main" val="25839509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800" fill="hold"/>
                                        <p:tgtEl>
                                          <p:spTgt spid="18"/>
                                        </p:tgtEl>
                                        <p:attrNameLst>
                                          <p:attrName>ppt_x</p:attrName>
                                        </p:attrNameLst>
                                      </p:cBhvr>
                                      <p:tavLst>
                                        <p:tav tm="0">
                                          <p:val>
                                            <p:strVal val="0-#ppt_w/2"/>
                                          </p:val>
                                        </p:tav>
                                        <p:tav tm="100000">
                                          <p:val>
                                            <p:strVal val="#ppt_x"/>
                                          </p:val>
                                        </p:tav>
                                      </p:tavLst>
                                    </p:anim>
                                    <p:anim calcmode="lin" valueType="num">
                                      <p:cBhvr additive="base">
                                        <p:cTn id="8" dur="8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800"/>
                            </p:stCondLst>
                            <p:childTnLst>
                              <p:par>
                                <p:cTn id="10" presetID="22" presetClass="entr" presetSubtype="8" fill="hold" grpId="0" nodeType="afterEffect">
                                  <p:stCondLst>
                                    <p:cond delay="0"/>
                                  </p:stCondLst>
                                  <p:iterate type="lt">
                                    <p:tmPct val="30000"/>
                                  </p:iterate>
                                  <p:childTnLst>
                                    <p:set>
                                      <p:cBhvr>
                                        <p:cTn id="11" dur="1" fill="hold">
                                          <p:stCondLst>
                                            <p:cond delay="0"/>
                                          </p:stCondLst>
                                        </p:cTn>
                                        <p:tgtEl>
                                          <p:spTgt spid="24"/>
                                        </p:tgtEl>
                                        <p:attrNameLst>
                                          <p:attrName>style.visibility</p:attrName>
                                        </p:attrNameLst>
                                      </p:cBhvr>
                                      <p:to>
                                        <p:strVal val="visible"/>
                                      </p:to>
                                    </p:set>
                                    <p:animEffect transition="in" filter="wipe(left)">
                                      <p:cBhvr>
                                        <p:cTn id="12" dur="200"/>
                                        <p:tgtEl>
                                          <p:spTgt spid="24"/>
                                        </p:tgtEl>
                                      </p:cBhvr>
                                    </p:animEffect>
                                  </p:childTnLst>
                                </p:cTn>
                              </p:par>
                              <p:par>
                                <p:cTn id="13" presetID="36" presetClass="emph" presetSubtype="0" fill="hold" grpId="1" nodeType="withEffect">
                                  <p:stCondLst>
                                    <p:cond delay="0"/>
                                  </p:stCondLst>
                                  <p:iterate type="lt">
                                    <p:tmPct val="30000"/>
                                  </p:iterate>
                                  <p:childTnLst>
                                    <p:animScale>
                                      <p:cBhvr>
                                        <p:cTn id="14" dur="50" autoRev="1" fill="hold">
                                          <p:stCondLst>
                                            <p:cond delay="0"/>
                                          </p:stCondLst>
                                        </p:cTn>
                                        <p:tgtEl>
                                          <p:spTgt spid="24"/>
                                        </p:tgtEl>
                                      </p:cBhvr>
                                      <p:to x="80000" y="100000"/>
                                    </p:animScale>
                                    <p:anim by="(#ppt_w*0.10)" calcmode="lin" valueType="num">
                                      <p:cBhvr>
                                        <p:cTn id="15" dur="50" autoRev="1" fill="hold">
                                          <p:stCondLst>
                                            <p:cond delay="0"/>
                                          </p:stCondLst>
                                        </p:cTn>
                                        <p:tgtEl>
                                          <p:spTgt spid="24"/>
                                        </p:tgtEl>
                                        <p:attrNameLst>
                                          <p:attrName>ppt_x</p:attrName>
                                        </p:attrNameLst>
                                      </p:cBhvr>
                                    </p:anim>
                                    <p:anim by="(-#ppt_w*0.10)" calcmode="lin" valueType="num">
                                      <p:cBhvr>
                                        <p:cTn id="16" dur="50" autoRev="1" fill="hold">
                                          <p:stCondLst>
                                            <p:cond delay="0"/>
                                          </p:stCondLst>
                                        </p:cTn>
                                        <p:tgtEl>
                                          <p:spTgt spid="24"/>
                                        </p:tgtEl>
                                        <p:attrNameLst>
                                          <p:attrName>ppt_y</p:attrName>
                                        </p:attrNameLst>
                                      </p:cBhvr>
                                    </p:anim>
                                    <p:animRot by="-480000">
                                      <p:cBhvr>
                                        <p:cTn id="17" dur="50" autoRev="1" fill="hold">
                                          <p:stCondLst>
                                            <p:cond delay="0"/>
                                          </p:stCondLst>
                                        </p:cTn>
                                        <p:tgtEl>
                                          <p:spTgt spid="2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4" grpId="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764704"/>
            <a:ext cx="10975658" cy="4525963"/>
          </a:xfrm>
        </p:spPr>
        <p:txBody>
          <a:bodyPr/>
          <a:lstStyle/>
          <a:p>
            <a:pPr indent="713740" algn="just"/>
            <a:endParaRPr lang="en-US" altLang="zh-CN" b="1" kern="100" dirty="0" smtClean="0">
              <a:latin typeface="Times New Roman"/>
              <a:ea typeface="方正细黑一简体"/>
              <a:cs typeface="Courier New"/>
            </a:endParaRPr>
          </a:p>
          <a:p>
            <a:pPr indent="713740" algn="just"/>
            <a:r>
              <a:rPr lang="en-US" altLang="zh-CN" b="1" kern="100" dirty="0" smtClean="0">
                <a:latin typeface="Times New Roman"/>
                <a:ea typeface="方正细黑一简体"/>
                <a:cs typeface="Courier New"/>
              </a:rPr>
              <a:t>1</a:t>
            </a:r>
            <a:r>
              <a:rPr lang="zh-CN" altLang="zh-CN" b="1" kern="100" dirty="0">
                <a:latin typeface="Times New Roman"/>
                <a:ea typeface="方正细黑一简体"/>
                <a:cs typeface="Times New Roman"/>
              </a:rPr>
              <a:t>．</a:t>
            </a:r>
            <a:r>
              <a:rPr lang="zh-CN" altLang="zh-CN" b="1" kern="100" dirty="0">
                <a:solidFill>
                  <a:srgbClr val="548DD4"/>
                </a:solidFill>
                <a:latin typeface="Times New Roman"/>
                <a:ea typeface="方正细黑一简体"/>
                <a:cs typeface="Times New Roman"/>
              </a:rPr>
              <a:t>实验：探究感应电流产生的条件</a:t>
            </a:r>
            <a:endParaRPr lang="zh-CN" altLang="zh-CN" sz="1050" kern="100" dirty="0">
              <a:latin typeface="宋体"/>
              <a:cs typeface="Courier New"/>
            </a:endParaRPr>
          </a:p>
          <a:p>
            <a:pPr indent="713740" algn="just"/>
            <a:r>
              <a:rPr lang="zh-CN" altLang="zh-CN" b="1" kern="100" dirty="0">
                <a:latin typeface="Times New Roman"/>
                <a:ea typeface="方正细黑一简体"/>
                <a:cs typeface="Times New Roman"/>
              </a:rPr>
              <a:t>探究一：如图甲实验中，让导体棒在磁场中保持相对静止时或者平行于磁场运动时，无论磁场多强，闭合回路中</a:t>
            </a:r>
            <a:r>
              <a:rPr lang="zh-CN" altLang="zh-CN" b="1" kern="100" dirty="0" smtClean="0">
                <a:latin typeface="Times New Roman"/>
                <a:ea typeface="方正细黑一简体"/>
                <a:cs typeface="Times New Roman"/>
              </a:rPr>
              <a:t>都</a:t>
            </a:r>
            <a:r>
              <a:rPr lang="en-US" altLang="zh-CN" b="1" kern="100" dirty="0" smtClean="0">
                <a:latin typeface="Times New Roman"/>
                <a:ea typeface="方正细黑一简体"/>
                <a:cs typeface="Times New Roman"/>
              </a:rPr>
              <a:t>_____</a:t>
            </a:r>
            <a:r>
              <a:rPr lang="zh-CN" altLang="zh-CN" b="1" kern="100" dirty="0" smtClean="0">
                <a:latin typeface="Times New Roman"/>
                <a:ea typeface="方正细黑一简体"/>
                <a:cs typeface="Times New Roman"/>
              </a:rPr>
              <a:t>电</a:t>
            </a:r>
            <a:r>
              <a:rPr lang="zh-CN" altLang="zh-CN" b="1" kern="100" dirty="0">
                <a:latin typeface="Times New Roman"/>
                <a:ea typeface="方正细黑一简体"/>
                <a:cs typeface="Times New Roman"/>
              </a:rPr>
              <a:t>流，当导体棒</a:t>
            </a:r>
            <a:r>
              <a:rPr lang="en-US" altLang="zh-CN" b="1" i="1" kern="100" dirty="0">
                <a:latin typeface="Times New Roman"/>
                <a:ea typeface="方正细黑一简体"/>
                <a:cs typeface="Courier New"/>
              </a:rPr>
              <a:t>ab</a:t>
            </a:r>
            <a:r>
              <a:rPr lang="zh-CN" altLang="zh-CN" b="1" kern="100" dirty="0" smtClean="0">
                <a:latin typeface="Times New Roman"/>
                <a:ea typeface="方正细黑一简体"/>
                <a:cs typeface="Times New Roman"/>
              </a:rPr>
              <a:t>做</a:t>
            </a:r>
            <a:r>
              <a:rPr lang="en-US" altLang="zh-CN" b="1" kern="100" dirty="0" smtClean="0">
                <a:latin typeface="Times New Roman"/>
                <a:ea typeface="方正细黑一简体"/>
                <a:cs typeface="Times New Roman"/>
              </a:rPr>
              <a:t>________________</a:t>
            </a:r>
            <a:r>
              <a:rPr lang="zh-CN" altLang="zh-CN" b="1" kern="100" dirty="0" smtClean="0">
                <a:latin typeface="Times New Roman"/>
                <a:ea typeface="方正细黑一简体"/>
                <a:cs typeface="Times New Roman"/>
              </a:rPr>
              <a:t>运</a:t>
            </a:r>
            <a:r>
              <a:rPr lang="zh-CN" altLang="zh-CN" b="1" kern="100" dirty="0">
                <a:latin typeface="Times New Roman"/>
                <a:ea typeface="方正细黑一简体"/>
                <a:cs typeface="Times New Roman"/>
              </a:rPr>
              <a:t>动时，闭合回路中有电流产生。</a:t>
            </a:r>
            <a:endParaRPr lang="zh-CN" altLang="zh-CN" sz="1050" kern="100" dirty="0">
              <a:latin typeface="宋体"/>
              <a:cs typeface="Courier New"/>
            </a:endParaRPr>
          </a:p>
          <a:p>
            <a:endParaRPr lang="zh-CN" altLang="en-US" dirty="0"/>
          </a:p>
        </p:txBody>
      </p:sp>
      <p:sp>
        <p:nvSpPr>
          <p:cNvPr id="7" name="矩形 6"/>
          <p:cNvSpPr/>
          <p:nvPr/>
        </p:nvSpPr>
        <p:spPr>
          <a:xfrm>
            <a:off x="8761883" y="2905780"/>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没有</a:t>
            </a:r>
            <a:endParaRPr lang="zh-CN" altLang="en-US" dirty="0"/>
          </a:p>
        </p:txBody>
      </p:sp>
      <p:sp>
        <p:nvSpPr>
          <p:cNvPr id="9" name="矩形 8"/>
          <p:cNvSpPr/>
          <p:nvPr/>
        </p:nvSpPr>
        <p:spPr>
          <a:xfrm>
            <a:off x="2497187" y="3573016"/>
            <a:ext cx="1988045"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切割磁感线</a:t>
            </a:r>
            <a:endParaRPr lang="zh-CN" altLang="en-US" dirty="0"/>
          </a:p>
        </p:txBody>
      </p:sp>
      <p:pic>
        <p:nvPicPr>
          <p:cNvPr id="3074" name="Picture 2" descr="23XKCWLRJBS13-33.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3361283" y="4437112"/>
            <a:ext cx="4967095" cy="1916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流程图: 离页连接符 5"/>
          <p:cNvSpPr/>
          <p:nvPr/>
        </p:nvSpPr>
        <p:spPr>
          <a:xfrm>
            <a:off x="4801443" y="428517"/>
            <a:ext cx="2376264" cy="833204"/>
          </a:xfrm>
          <a:prstGeom prst="flowChartOffpageConnector">
            <a:avLst/>
          </a:prstGeom>
          <a:gradFill flip="none" rotWithShape="1">
            <a:gsLst>
              <a:gs pos="0">
                <a:schemeClr val="accent5">
                  <a:lumMod val="60000"/>
                  <a:lumOff val="40000"/>
                  <a:tint val="66000"/>
                  <a:satMod val="160000"/>
                </a:schemeClr>
              </a:gs>
              <a:gs pos="50000">
                <a:schemeClr val="accent5">
                  <a:lumMod val="60000"/>
                  <a:lumOff val="40000"/>
                  <a:tint val="44500"/>
                  <a:satMod val="160000"/>
                </a:schemeClr>
              </a:gs>
              <a:gs pos="100000">
                <a:schemeClr val="accent5">
                  <a:lumMod val="60000"/>
                  <a:lumOff val="40000"/>
                  <a:tint val="23500"/>
                  <a:satMod val="16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4153370" y="397625"/>
            <a:ext cx="2949204" cy="943143"/>
          </a:xfrm>
          <a:prstGeom prst="rect">
            <a:avLst/>
          </a:prstGeom>
        </p:spPr>
        <p:txBody>
          <a:bodyPr wrap="none">
            <a:spAutoFit/>
          </a:bodyPr>
          <a:lstStyle/>
          <a:p>
            <a:pPr indent="713740" algn="ctr">
              <a:lnSpc>
                <a:spcPct val="150000"/>
              </a:lnSpc>
            </a:pPr>
            <a:r>
              <a:rPr lang="en-US" altLang="zh-CN" sz="2800" b="1" kern="100" dirty="0">
                <a:solidFill>
                  <a:srgbClr val="7030A0"/>
                </a:solidFill>
                <a:latin typeface="Times New Roman"/>
                <a:ea typeface="方正细黑一简体"/>
                <a:cs typeface="Courier New"/>
              </a:rPr>
              <a:t>[</a:t>
            </a:r>
            <a:r>
              <a:rPr lang="zh-CN" altLang="zh-CN" sz="2800" b="1" kern="100" dirty="0">
                <a:solidFill>
                  <a:srgbClr val="7030A0"/>
                </a:solidFill>
                <a:latin typeface="Times New Roman"/>
                <a:ea typeface="方正细黑一简体"/>
                <a:cs typeface="Times New Roman"/>
              </a:rPr>
              <a:t>多维度理解</a:t>
            </a:r>
            <a:r>
              <a:rPr lang="en-US" altLang="zh-CN" sz="2800" b="1" kern="100" dirty="0">
                <a:solidFill>
                  <a:srgbClr val="7030A0"/>
                </a:solidFill>
                <a:latin typeface="Times New Roman"/>
                <a:ea typeface="方正细黑一简体"/>
                <a:cs typeface="Courier New"/>
              </a:rPr>
              <a:t>]</a:t>
            </a:r>
            <a:endParaRPr lang="zh-CN" altLang="zh-CN" sz="1050" kern="100" dirty="0">
              <a:latin typeface="宋体"/>
              <a:cs typeface="Courier New"/>
            </a:endParaRPr>
          </a:p>
          <a:p>
            <a:pPr indent="713740" algn="ctr">
              <a:lnSpc>
                <a:spcPct val="150000"/>
              </a:lnSpc>
              <a:spcAft>
                <a:spcPts val="0"/>
              </a:spcAft>
            </a:pPr>
            <a:endParaRPr lang="zh-CN" altLang="zh-CN" sz="1050" kern="100" dirty="0">
              <a:effectLst/>
              <a:latin typeface="宋体"/>
              <a:cs typeface="Courier New"/>
            </a:endParaRPr>
          </a:p>
        </p:txBody>
      </p:sp>
    </p:spTree>
    <p:extLst>
      <p:ext uri="{BB962C8B-B14F-4D97-AF65-F5344CB8AC3E}">
        <p14:creationId xmlns:p14="http://schemas.microsoft.com/office/powerpoint/2010/main" val="3145902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552973" y="1135287"/>
            <a:ext cx="11089230" cy="4525963"/>
          </a:xfrm>
        </p:spPr>
        <p:txBody>
          <a:bodyPr/>
          <a:lstStyle/>
          <a:p>
            <a:pPr indent="713740" algn="just"/>
            <a:r>
              <a:rPr lang="zh-CN" altLang="zh-CN" b="1" kern="100" dirty="0">
                <a:latin typeface="Times New Roman"/>
                <a:ea typeface="方正细黑一简体"/>
                <a:cs typeface="Times New Roman"/>
              </a:rPr>
              <a:t>探究二：如图乙，当线圈</a:t>
            </a:r>
            <a:r>
              <a:rPr lang="en-US" altLang="zh-CN" b="1" i="1" kern="100" dirty="0">
                <a:latin typeface="Times New Roman"/>
                <a:ea typeface="方正细黑一简体"/>
                <a:cs typeface="Courier New"/>
              </a:rPr>
              <a:t>A</a:t>
            </a:r>
            <a:r>
              <a:rPr lang="zh-CN" altLang="zh-CN" b="1" kern="100" dirty="0">
                <a:latin typeface="Times New Roman"/>
                <a:ea typeface="方正细黑一简体"/>
                <a:cs typeface="Times New Roman"/>
              </a:rPr>
              <a:t>中的电流不变时，线圈</a:t>
            </a:r>
            <a:r>
              <a:rPr lang="en-US" altLang="zh-CN" b="1" i="1" kern="100" dirty="0">
                <a:latin typeface="Times New Roman"/>
                <a:ea typeface="方正细黑一简体"/>
                <a:cs typeface="Courier New"/>
              </a:rPr>
              <a:t>B</a:t>
            </a:r>
            <a:r>
              <a:rPr lang="zh-CN" altLang="zh-CN" b="1" kern="100" dirty="0">
                <a:latin typeface="Times New Roman"/>
                <a:ea typeface="方正细黑一简体"/>
                <a:cs typeface="Times New Roman"/>
              </a:rPr>
              <a:t>所在的回路</a:t>
            </a:r>
            <a:r>
              <a:rPr lang="zh-CN" altLang="zh-CN" b="1" kern="100" dirty="0" smtClean="0">
                <a:latin typeface="Times New Roman"/>
                <a:ea typeface="方正细黑一简体"/>
                <a:cs typeface="Times New Roman"/>
              </a:rPr>
              <a:t>中</a:t>
            </a:r>
            <a:r>
              <a:rPr lang="en-US" altLang="zh-CN" b="1" kern="100" dirty="0" smtClean="0">
                <a:latin typeface="Times New Roman"/>
                <a:ea typeface="方正细黑一简体"/>
                <a:cs typeface="Times New Roman"/>
              </a:rPr>
              <a:t>_______</a:t>
            </a:r>
            <a:r>
              <a:rPr lang="zh-CN" altLang="zh-CN" b="1" kern="100" dirty="0" smtClean="0">
                <a:latin typeface="Times New Roman"/>
                <a:ea typeface="方正细黑一简体"/>
                <a:cs typeface="Times New Roman"/>
              </a:rPr>
              <a:t>电</a:t>
            </a:r>
            <a:r>
              <a:rPr lang="zh-CN" altLang="zh-CN" b="1" kern="100" dirty="0">
                <a:latin typeface="Times New Roman"/>
                <a:ea typeface="方正细黑一简体"/>
                <a:cs typeface="Times New Roman"/>
              </a:rPr>
              <a:t>流产生；当线圈</a:t>
            </a:r>
            <a:r>
              <a:rPr lang="en-US" altLang="zh-CN" b="1" i="1" kern="100" dirty="0">
                <a:latin typeface="Times New Roman"/>
                <a:ea typeface="方正细黑一简体"/>
                <a:cs typeface="Courier New"/>
              </a:rPr>
              <a:t>A</a:t>
            </a:r>
            <a:r>
              <a:rPr lang="zh-CN" altLang="zh-CN" b="1" kern="100" dirty="0">
                <a:latin typeface="Times New Roman"/>
                <a:ea typeface="方正细黑一简体"/>
                <a:cs typeface="Times New Roman"/>
              </a:rPr>
              <a:t>中的电</a:t>
            </a:r>
            <a:r>
              <a:rPr lang="zh-CN" altLang="zh-CN" b="1" kern="100" dirty="0" smtClean="0">
                <a:latin typeface="Times New Roman"/>
                <a:ea typeface="方正细黑一简体"/>
                <a:cs typeface="Times New Roman"/>
              </a:rPr>
              <a:t>流</a:t>
            </a:r>
            <a:r>
              <a:rPr lang="en-US" altLang="zh-CN" b="1" kern="100" dirty="0" smtClean="0">
                <a:latin typeface="Times New Roman"/>
                <a:ea typeface="方正细黑一简体"/>
                <a:cs typeface="Times New Roman"/>
              </a:rPr>
              <a:t>_______</a:t>
            </a:r>
            <a:r>
              <a:rPr lang="zh-CN" altLang="zh-CN" b="1" kern="100" dirty="0" smtClean="0">
                <a:latin typeface="Times New Roman"/>
                <a:ea typeface="方正细黑一简体"/>
                <a:cs typeface="Times New Roman"/>
              </a:rPr>
              <a:t>时</a:t>
            </a:r>
            <a:r>
              <a:rPr lang="zh-CN" altLang="zh-CN" b="1" kern="100" dirty="0">
                <a:latin typeface="Times New Roman"/>
                <a:ea typeface="方正细黑一简体"/>
                <a:cs typeface="Times New Roman"/>
              </a:rPr>
              <a:t>，线圈</a:t>
            </a:r>
            <a:r>
              <a:rPr lang="en-US" altLang="zh-CN" b="1" i="1" kern="100" dirty="0">
                <a:latin typeface="Times New Roman"/>
                <a:ea typeface="方正细黑一简体"/>
                <a:cs typeface="Courier New"/>
              </a:rPr>
              <a:t>B</a:t>
            </a:r>
            <a:r>
              <a:rPr lang="zh-CN" altLang="zh-CN" b="1" kern="100" dirty="0">
                <a:latin typeface="Times New Roman"/>
                <a:ea typeface="方正细黑一简体"/>
                <a:cs typeface="Times New Roman"/>
              </a:rPr>
              <a:t>所在回路中就有了电流。</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a:t>
            </a:r>
            <a:r>
              <a:rPr lang="zh-CN" altLang="zh-CN" b="1" kern="100" dirty="0">
                <a:solidFill>
                  <a:srgbClr val="548DD4"/>
                </a:solidFill>
                <a:latin typeface="Times New Roman"/>
                <a:ea typeface="方正细黑一简体"/>
                <a:cs typeface="Times New Roman"/>
              </a:rPr>
              <a:t>产生感应电流的条件</a:t>
            </a:r>
            <a:r>
              <a:rPr lang="zh-CN" altLang="zh-CN" b="1" kern="100" dirty="0">
                <a:latin typeface="Times New Roman"/>
                <a:ea typeface="方正细黑一简体"/>
                <a:cs typeface="Times New Roman"/>
              </a:rPr>
              <a:t>：当穿过闭合导体回路</a:t>
            </a:r>
            <a:r>
              <a:rPr lang="zh-CN" altLang="zh-CN" b="1" kern="100" dirty="0" smtClean="0">
                <a:latin typeface="Times New Roman"/>
                <a:ea typeface="方正细黑一简体"/>
                <a:cs typeface="Times New Roman"/>
              </a:rPr>
              <a:t>的</a:t>
            </a:r>
            <a:r>
              <a:rPr lang="en-US" altLang="zh-CN" b="1" kern="100" dirty="0" smtClean="0">
                <a:latin typeface="Times New Roman"/>
                <a:ea typeface="方正细黑一简体"/>
                <a:cs typeface="Times New Roman"/>
              </a:rPr>
              <a:t>______________</a:t>
            </a:r>
            <a:r>
              <a:rPr lang="zh-CN" altLang="zh-CN" b="1" kern="100" dirty="0" smtClean="0">
                <a:latin typeface="Times New Roman"/>
                <a:ea typeface="方正细黑一简体"/>
                <a:cs typeface="Times New Roman"/>
              </a:rPr>
              <a:t>时</a:t>
            </a:r>
            <a:r>
              <a:rPr lang="zh-CN" altLang="zh-CN" b="1" kern="100" dirty="0">
                <a:latin typeface="Times New Roman"/>
                <a:ea typeface="方正细黑一简体"/>
                <a:cs typeface="Times New Roman"/>
              </a:rPr>
              <a:t>，闭合导体回路中就产生感应电流。</a:t>
            </a:r>
            <a:endParaRPr lang="zh-CN" altLang="zh-CN" sz="1050" kern="100" dirty="0">
              <a:latin typeface="宋体"/>
              <a:cs typeface="Courier New"/>
            </a:endParaRPr>
          </a:p>
          <a:p>
            <a:endParaRPr lang="zh-CN" altLang="en-US" dirty="0"/>
          </a:p>
        </p:txBody>
      </p:sp>
      <p:sp>
        <p:nvSpPr>
          <p:cNvPr id="4" name="矩形 3"/>
          <p:cNvSpPr/>
          <p:nvPr/>
        </p:nvSpPr>
        <p:spPr>
          <a:xfrm>
            <a:off x="768995" y="1844824"/>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没有</a:t>
            </a:r>
            <a:endParaRPr lang="zh-CN" altLang="en-US" dirty="0"/>
          </a:p>
        </p:txBody>
      </p:sp>
      <p:sp>
        <p:nvSpPr>
          <p:cNvPr id="6" name="矩形 5"/>
          <p:cNvSpPr/>
          <p:nvPr/>
        </p:nvSpPr>
        <p:spPr>
          <a:xfrm>
            <a:off x="6574744" y="1846227"/>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变化</a:t>
            </a:r>
            <a:endParaRPr lang="zh-CN" altLang="en-US" dirty="0"/>
          </a:p>
        </p:txBody>
      </p:sp>
      <p:sp>
        <p:nvSpPr>
          <p:cNvPr id="8" name="矩形 7"/>
          <p:cNvSpPr/>
          <p:nvPr/>
        </p:nvSpPr>
        <p:spPr>
          <a:xfrm>
            <a:off x="9049915" y="3212976"/>
            <a:ext cx="2709396"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磁通量发生变化</a:t>
            </a:r>
            <a:endParaRPr lang="zh-CN" altLang="en-US" dirty="0"/>
          </a:p>
        </p:txBody>
      </p:sp>
    </p:spTree>
    <p:extLst>
      <p:ext uri="{BB962C8B-B14F-4D97-AF65-F5344CB8AC3E}">
        <p14:creationId xmlns:p14="http://schemas.microsoft.com/office/powerpoint/2010/main" val="1576207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arn(inVertical)">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pPr indent="713740" algn="just"/>
            <a:r>
              <a:rPr lang="zh-CN" altLang="zh-CN" b="1" kern="100" dirty="0">
                <a:solidFill>
                  <a:srgbClr val="548DD4"/>
                </a:solidFill>
                <a:latin typeface="Times New Roman"/>
                <a:ea typeface="方正细黑一简体"/>
                <a:cs typeface="Times New Roman"/>
              </a:rPr>
              <a:t>穿过闭合导体回路的磁通量发生变化的情况</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．磁感应强度</a:t>
            </a:r>
            <a:r>
              <a:rPr lang="en-US" altLang="zh-CN" b="1" i="1" kern="100" dirty="0">
                <a:latin typeface="Times New Roman"/>
                <a:ea typeface="方正细黑一简体"/>
                <a:cs typeface="Courier New"/>
              </a:rPr>
              <a:t>B</a:t>
            </a:r>
            <a:r>
              <a:rPr lang="zh-CN" altLang="zh-CN" b="1" kern="100" dirty="0">
                <a:latin typeface="Times New Roman"/>
                <a:ea typeface="方正细黑一简体"/>
                <a:cs typeface="Times New Roman"/>
              </a:rPr>
              <a:t>不变，线圈面积</a:t>
            </a:r>
            <a:r>
              <a:rPr lang="en-US" altLang="zh-CN" b="1" i="1" kern="100" dirty="0">
                <a:latin typeface="Times New Roman"/>
                <a:ea typeface="方正细黑一简体"/>
                <a:cs typeface="Courier New"/>
              </a:rPr>
              <a:t>S</a:t>
            </a:r>
            <a:r>
              <a:rPr lang="zh-CN" altLang="zh-CN" b="1" kern="100" dirty="0">
                <a:latin typeface="Times New Roman"/>
                <a:ea typeface="方正细黑一简体"/>
                <a:cs typeface="Times New Roman"/>
              </a:rPr>
              <a:t>发生变化，如闭合导体回路的一部分切割磁感线时。</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．线圈面积</a:t>
            </a:r>
            <a:r>
              <a:rPr lang="en-US" altLang="zh-CN" b="1" i="1" kern="100" dirty="0">
                <a:latin typeface="Times New Roman"/>
                <a:ea typeface="方正细黑一简体"/>
                <a:cs typeface="Courier New"/>
              </a:rPr>
              <a:t>S</a:t>
            </a:r>
            <a:r>
              <a:rPr lang="zh-CN" altLang="zh-CN" b="1" kern="100" dirty="0">
                <a:latin typeface="Times New Roman"/>
                <a:ea typeface="方正细黑一简体"/>
                <a:cs typeface="Times New Roman"/>
              </a:rPr>
              <a:t>不变，磁感应强度</a:t>
            </a:r>
            <a:r>
              <a:rPr lang="en-US" altLang="zh-CN" b="1" i="1" kern="100" dirty="0">
                <a:latin typeface="Times New Roman"/>
                <a:ea typeface="方正细黑一简体"/>
                <a:cs typeface="Courier New"/>
              </a:rPr>
              <a:t>B</a:t>
            </a:r>
            <a:r>
              <a:rPr lang="zh-CN" altLang="zh-CN" b="1" kern="100" dirty="0">
                <a:latin typeface="Times New Roman"/>
                <a:ea typeface="方正细黑一简体"/>
                <a:cs typeface="Times New Roman"/>
              </a:rPr>
              <a:t>发生变化，如线圈与磁体之间发生相对运动时或者磁场是由通电螺线管产生而螺线管中的电流变化时。</a:t>
            </a:r>
            <a:endParaRPr lang="zh-CN" altLang="zh-CN" sz="1050" kern="100" dirty="0">
              <a:latin typeface="宋体"/>
              <a:cs typeface="Courier New"/>
            </a:endParaRPr>
          </a:p>
          <a:p>
            <a:endParaRPr lang="zh-CN" altLang="en-US" dirty="0"/>
          </a:p>
        </p:txBody>
      </p:sp>
      <p:pic>
        <p:nvPicPr>
          <p:cNvPr id="4098" name="Picture 2" descr="名师微点.TIF"/>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761003" y="332656"/>
            <a:ext cx="2641732" cy="5780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8919141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pPr indent="713740" algn="just"/>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．磁感应强度</a:t>
            </a:r>
            <a:r>
              <a:rPr lang="en-US" altLang="zh-CN" b="1" i="1" kern="100" dirty="0">
                <a:latin typeface="Times New Roman"/>
                <a:ea typeface="方正细黑一简体"/>
                <a:cs typeface="Courier New"/>
              </a:rPr>
              <a:t>B</a:t>
            </a:r>
            <a:r>
              <a:rPr lang="zh-CN" altLang="zh-CN" b="1" kern="100" dirty="0">
                <a:latin typeface="Times New Roman"/>
                <a:ea typeface="方正细黑一简体"/>
                <a:cs typeface="Times New Roman"/>
              </a:rPr>
              <a:t>和线圈面积</a:t>
            </a:r>
            <a:r>
              <a:rPr lang="en-US" altLang="zh-CN" b="1" i="1" kern="100" dirty="0">
                <a:latin typeface="Times New Roman"/>
                <a:ea typeface="方正细黑一简体"/>
                <a:cs typeface="Courier New"/>
              </a:rPr>
              <a:t>S</a:t>
            </a:r>
            <a:r>
              <a:rPr lang="zh-CN" altLang="zh-CN" b="1" kern="100" dirty="0">
                <a:latin typeface="Times New Roman"/>
                <a:ea typeface="方正细黑一简体"/>
                <a:cs typeface="Times New Roman"/>
              </a:rPr>
              <a:t>同时发生变化，此时可由</a:t>
            </a:r>
            <a:r>
              <a:rPr lang="en-US" altLang="zh-CN" b="1" kern="100" dirty="0">
                <a:latin typeface="Times New Roman"/>
                <a:ea typeface="方正细黑一简体"/>
                <a:cs typeface="Courier New"/>
              </a:rPr>
              <a:t>Δ</a:t>
            </a:r>
            <a:r>
              <a:rPr lang="en-US" altLang="zh-CN" b="1" i="1" kern="100" dirty="0">
                <a:latin typeface="Times New Roman"/>
                <a:ea typeface="方正细黑一简体"/>
                <a:cs typeface="Courier New"/>
              </a:rPr>
              <a:t>Φ</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a:t>
            </a:r>
            <a:r>
              <a:rPr lang="en-US" altLang="zh-CN" b="1" i="1" kern="100" dirty="0">
                <a:latin typeface="Times New Roman"/>
                <a:ea typeface="方正细黑一简体"/>
                <a:cs typeface="Courier New"/>
              </a:rPr>
              <a:t>Φ</a:t>
            </a:r>
            <a:r>
              <a:rPr lang="en-US" altLang="zh-CN" b="1" kern="100" baseline="-25000" dirty="0">
                <a:latin typeface="Times New Roman"/>
                <a:ea typeface="方正细黑一简体"/>
                <a:cs typeface="Courier New"/>
              </a:rPr>
              <a:t>2</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Φ</a:t>
            </a:r>
            <a:r>
              <a:rPr lang="en-US" altLang="zh-CN" b="1" kern="100" baseline="-25000" dirty="0">
                <a:latin typeface="Times New Roman"/>
                <a:ea typeface="方正细黑一简体"/>
                <a:cs typeface="Courier New"/>
              </a:rPr>
              <a:t>1</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计算并判断磁通量是否变化。</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．线圈面积</a:t>
            </a:r>
            <a:r>
              <a:rPr lang="en-US" altLang="zh-CN" b="1" i="1" kern="100" dirty="0">
                <a:latin typeface="Times New Roman"/>
                <a:ea typeface="方正细黑一简体"/>
                <a:cs typeface="Courier New"/>
              </a:rPr>
              <a:t>S</a:t>
            </a:r>
            <a:r>
              <a:rPr lang="zh-CN" altLang="zh-CN" b="1" kern="100" dirty="0">
                <a:latin typeface="Times New Roman"/>
                <a:ea typeface="方正细黑一简体"/>
                <a:cs typeface="Times New Roman"/>
              </a:rPr>
              <a:t>不变，磁感应强度</a:t>
            </a:r>
            <a:r>
              <a:rPr lang="en-US" altLang="zh-CN" b="1" i="1" kern="100" dirty="0">
                <a:latin typeface="Times New Roman"/>
                <a:ea typeface="方正细黑一简体"/>
                <a:cs typeface="Courier New"/>
              </a:rPr>
              <a:t>B</a:t>
            </a:r>
            <a:r>
              <a:rPr lang="zh-CN" altLang="zh-CN" b="1" kern="100" dirty="0">
                <a:latin typeface="Times New Roman"/>
                <a:ea typeface="方正细黑一简体"/>
                <a:cs typeface="Times New Roman"/>
              </a:rPr>
              <a:t>也不变，但二者之间夹角发生变化，如线圈在磁场中转动时。</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66285488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836712"/>
            <a:ext cx="10975658" cy="5616623"/>
          </a:xfrm>
        </p:spPr>
        <p:txBody>
          <a:bodyPr>
            <a:normAutofit/>
          </a:bodyPr>
          <a:lstStyle/>
          <a:p>
            <a:pPr indent="713740" algn="just"/>
            <a:r>
              <a:rPr lang="en-US" altLang="zh-CN" b="1" kern="100" dirty="0">
                <a:latin typeface="Times New Roman"/>
                <a:ea typeface="方正细黑一简体"/>
                <a:cs typeface="Courier New"/>
              </a:rPr>
              <a:t>1.</a:t>
            </a:r>
            <a:r>
              <a:rPr lang="zh-CN" altLang="zh-CN" sz="1050" kern="100" dirty="0">
                <a:latin typeface="宋体"/>
                <a:cs typeface="Courier New"/>
              </a:rPr>
              <a:t> </a:t>
            </a:r>
            <a:r>
              <a:rPr lang="zh-CN" altLang="zh-CN" b="1" kern="100" dirty="0">
                <a:latin typeface="Times New Roman"/>
                <a:ea typeface="方正细黑一简体"/>
                <a:cs typeface="Times New Roman"/>
              </a:rPr>
              <a:t>为探究</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什么情况下磁可以生电</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，某同学组装了如图所示的实验装置，图中</a:t>
            </a:r>
            <a:r>
              <a:rPr lang="en-US" altLang="zh-CN" b="1" i="1" kern="100" dirty="0">
                <a:latin typeface="Times New Roman"/>
                <a:ea typeface="方正细黑一简体"/>
                <a:cs typeface="Courier New"/>
              </a:rPr>
              <a:t>ab</a:t>
            </a:r>
            <a:r>
              <a:rPr lang="zh-CN" altLang="zh-CN" b="1" kern="100" dirty="0">
                <a:latin typeface="Times New Roman"/>
                <a:ea typeface="方正细黑一简体"/>
                <a:cs typeface="Times New Roman"/>
              </a:rPr>
              <a:t>是一根细直铜导线。闭合开关，当</a:t>
            </a:r>
            <a:r>
              <a:rPr lang="en-US" altLang="zh-CN" b="1" i="1" kern="100" dirty="0">
                <a:latin typeface="Times New Roman"/>
                <a:ea typeface="方正细黑一简体"/>
                <a:cs typeface="Courier New"/>
              </a:rPr>
              <a:t>ab</a:t>
            </a:r>
            <a:r>
              <a:rPr lang="zh-CN" altLang="zh-CN" b="1" kern="100" dirty="0">
                <a:latin typeface="Times New Roman"/>
                <a:ea typeface="方正细黑一简体"/>
                <a:cs typeface="Times New Roman"/>
              </a:rPr>
              <a:t>沿竖直方向上下运动时，电流表指针没有发生偏转，下列说法正确的是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．感应电流太小，无法使电流表指针发生偏转</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．铜直导线太细，应换用较粗的铜棒</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．应该把</a:t>
            </a:r>
            <a:r>
              <a:rPr lang="en-US" altLang="zh-CN" b="1" i="1" kern="100" dirty="0">
                <a:latin typeface="Times New Roman"/>
                <a:ea typeface="方正细黑一简体"/>
                <a:cs typeface="Courier New"/>
              </a:rPr>
              <a:t>ab</a:t>
            </a:r>
            <a:r>
              <a:rPr lang="zh-CN" altLang="zh-CN" b="1" kern="100" dirty="0">
                <a:latin typeface="Times New Roman"/>
                <a:ea typeface="方正细黑一简体"/>
                <a:cs typeface="Times New Roman"/>
              </a:rPr>
              <a:t>改为左右运动</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．应该把磁体的</a:t>
            </a:r>
            <a:r>
              <a:rPr lang="en-US" altLang="zh-CN" b="1" kern="100" dirty="0">
                <a:latin typeface="Times New Roman"/>
                <a:ea typeface="方正细黑一简体"/>
                <a:cs typeface="Courier New"/>
              </a:rPr>
              <a:t>N</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S</a:t>
            </a:r>
            <a:r>
              <a:rPr lang="zh-CN" altLang="zh-CN" b="1" kern="100" dirty="0">
                <a:latin typeface="Times New Roman"/>
                <a:ea typeface="方正细黑一简体"/>
                <a:cs typeface="Times New Roman"/>
              </a:rPr>
              <a:t>极对调</a:t>
            </a:r>
            <a:endParaRPr lang="zh-CN" altLang="zh-CN" sz="1050" kern="100" dirty="0">
              <a:latin typeface="宋体"/>
              <a:cs typeface="Courier New"/>
            </a:endParaRPr>
          </a:p>
          <a:p>
            <a:endParaRPr lang="zh-CN" altLang="en-US" dirty="0"/>
          </a:p>
        </p:txBody>
      </p:sp>
      <p:sp>
        <p:nvSpPr>
          <p:cNvPr id="3" name="流程图: 离页连接符 2"/>
          <p:cNvSpPr/>
          <p:nvPr/>
        </p:nvSpPr>
        <p:spPr>
          <a:xfrm>
            <a:off x="4801443" y="3508"/>
            <a:ext cx="2376264" cy="833204"/>
          </a:xfrm>
          <a:prstGeom prst="flowChartOffpageConnector">
            <a:avLst/>
          </a:prstGeom>
          <a:gradFill flip="none" rotWithShape="1">
            <a:gsLst>
              <a:gs pos="0">
                <a:schemeClr val="accent5">
                  <a:lumMod val="60000"/>
                  <a:lumOff val="40000"/>
                  <a:tint val="66000"/>
                  <a:satMod val="160000"/>
                </a:schemeClr>
              </a:gs>
              <a:gs pos="50000">
                <a:schemeClr val="accent5">
                  <a:lumMod val="60000"/>
                  <a:lumOff val="40000"/>
                  <a:tint val="44500"/>
                  <a:satMod val="160000"/>
                </a:schemeClr>
              </a:gs>
              <a:gs pos="100000">
                <a:schemeClr val="accent5">
                  <a:lumMod val="60000"/>
                  <a:lumOff val="40000"/>
                  <a:tint val="23500"/>
                  <a:satMod val="16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4081363" y="-27384"/>
            <a:ext cx="2949205" cy="664028"/>
          </a:xfrm>
          <a:prstGeom prst="rect">
            <a:avLst/>
          </a:prstGeom>
        </p:spPr>
        <p:txBody>
          <a:bodyPr wrap="none">
            <a:spAutoFit/>
          </a:bodyPr>
          <a:lstStyle/>
          <a:p>
            <a:pPr indent="713740" algn="ctr">
              <a:lnSpc>
                <a:spcPct val="150000"/>
              </a:lnSpc>
              <a:spcAft>
                <a:spcPts val="0"/>
              </a:spcAft>
            </a:pPr>
            <a:r>
              <a:rPr lang="en-US" altLang="zh-CN" sz="2800" b="1" kern="100" dirty="0">
                <a:solidFill>
                  <a:srgbClr val="7030A0"/>
                </a:solidFill>
                <a:latin typeface="Times New Roman"/>
                <a:ea typeface="方正细黑一简体"/>
                <a:cs typeface="Courier New"/>
              </a:rPr>
              <a:t>[</a:t>
            </a:r>
            <a:r>
              <a:rPr lang="zh-CN" altLang="zh-CN" sz="2800" b="1" kern="100" dirty="0">
                <a:solidFill>
                  <a:srgbClr val="7030A0"/>
                </a:solidFill>
                <a:latin typeface="Times New Roman"/>
                <a:ea typeface="方正细黑一简体"/>
                <a:cs typeface="Times New Roman"/>
              </a:rPr>
              <a:t>全方位练明</a:t>
            </a:r>
            <a:r>
              <a:rPr lang="en-US" altLang="zh-CN" sz="2800" b="1" kern="100" dirty="0">
                <a:solidFill>
                  <a:srgbClr val="7030A0"/>
                </a:solidFill>
                <a:latin typeface="Times New Roman"/>
                <a:ea typeface="方正细黑一简体"/>
                <a:cs typeface="Courier New"/>
              </a:rPr>
              <a:t>]</a:t>
            </a:r>
            <a:endParaRPr lang="zh-CN" altLang="zh-CN" sz="1050" kern="100" dirty="0">
              <a:effectLst/>
              <a:latin typeface="宋体"/>
              <a:cs typeface="Courier New"/>
            </a:endParaRPr>
          </a:p>
        </p:txBody>
      </p:sp>
      <p:pic>
        <p:nvPicPr>
          <p:cNvPr id="5122" name="Picture 2" descr="F:\人教物理必修第三册（合版）\22RJWL3+336.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8473851" y="3789040"/>
            <a:ext cx="2736622" cy="2137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6231146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620689"/>
            <a:ext cx="10975658" cy="5040562"/>
          </a:xfrm>
        </p:spPr>
        <p:txBody>
          <a:bodyPr>
            <a:normAutofit lnSpcReduction="10000"/>
          </a:bodyPr>
          <a:lstStyle/>
          <a:p>
            <a:pPr indent="713740" algn="just"/>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当</a:t>
            </a:r>
            <a:r>
              <a:rPr lang="en-US" altLang="zh-CN" b="1" i="1" kern="100" dirty="0">
                <a:latin typeface="Times New Roman"/>
                <a:ea typeface="方正细黑一简体"/>
                <a:cs typeface="Courier New"/>
              </a:rPr>
              <a:t>ab</a:t>
            </a:r>
            <a:r>
              <a:rPr lang="zh-CN" altLang="zh-CN" b="1" kern="100" dirty="0">
                <a:latin typeface="Times New Roman"/>
                <a:ea typeface="方正细黑一简体"/>
                <a:cs typeface="Times New Roman"/>
              </a:rPr>
              <a:t>沿竖直方向上下运动时，电流表指针没有发生偏转，说明铜直导线上下运动没有切割磁感线，闭合回路磁通量不发生变化，没有产生感应电流，换用较粗铜棒或将磁体的</a:t>
            </a:r>
            <a:r>
              <a:rPr lang="en-US" altLang="zh-CN" b="1" kern="100" dirty="0">
                <a:latin typeface="Times New Roman"/>
                <a:ea typeface="方正细黑一简体"/>
                <a:cs typeface="Courier New"/>
              </a:rPr>
              <a:t>N</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S</a:t>
            </a:r>
            <a:r>
              <a:rPr lang="zh-CN" altLang="zh-CN" b="1" kern="100" dirty="0">
                <a:latin typeface="Times New Roman"/>
                <a:ea typeface="方正细黑一简体"/>
                <a:cs typeface="Times New Roman"/>
              </a:rPr>
              <a:t>极对调，铜直导线竖直上下运动，仍不切割磁感线，所以电流表指针还是不会发生偏转，</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错误；把</a:t>
            </a:r>
            <a:r>
              <a:rPr lang="en-US" altLang="zh-CN" b="1" i="1" kern="100" dirty="0">
                <a:latin typeface="Times New Roman"/>
                <a:ea typeface="方正细黑一简体"/>
                <a:cs typeface="Courier New"/>
              </a:rPr>
              <a:t>ab</a:t>
            </a:r>
            <a:r>
              <a:rPr lang="zh-CN" altLang="zh-CN" b="1" kern="100" dirty="0">
                <a:latin typeface="Times New Roman"/>
                <a:ea typeface="方正细黑一简体"/>
                <a:cs typeface="Times New Roman"/>
              </a:rPr>
              <a:t>改为左右运动，铜直导线切割磁感线，闭合回路磁通量发生变化，会产生感应电流，即电流表指针会发生偏转，</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正确。</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088056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wipe(down)">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24979" y="188640"/>
            <a:ext cx="10975658" cy="4525963"/>
          </a:xfrm>
        </p:spPr>
        <p:txBody>
          <a:bodyPr/>
          <a:lstStyle/>
          <a:p>
            <a:pPr indent="713740" algn="just"/>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青岛高二月考</a:t>
            </a:r>
            <a:r>
              <a:rPr lang="en-US" altLang="zh-CN" b="1" kern="100" dirty="0">
                <a:latin typeface="Times New Roman"/>
                <a:ea typeface="方正细黑一简体"/>
                <a:cs typeface="Courier New"/>
              </a:rPr>
              <a:t>)</a:t>
            </a:r>
            <a:r>
              <a:rPr lang="en-US" altLang="zh-CN" b="1" kern="100" dirty="0">
                <a:solidFill>
                  <a:srgbClr val="548DD4"/>
                </a:solidFill>
                <a:latin typeface="Times New Roman"/>
                <a:ea typeface="方正细黑一简体"/>
                <a:cs typeface="Courier New"/>
              </a:rPr>
              <a:t>(</a:t>
            </a:r>
            <a:r>
              <a:rPr lang="zh-CN" altLang="zh-CN" b="1" kern="100" dirty="0">
                <a:solidFill>
                  <a:srgbClr val="548DD4"/>
                </a:solidFill>
                <a:latin typeface="Times New Roman"/>
                <a:ea typeface="方正细黑一简体"/>
                <a:cs typeface="Times New Roman"/>
              </a:rPr>
              <a:t>多选</a:t>
            </a:r>
            <a:r>
              <a:rPr lang="en-US" altLang="zh-CN" b="1" kern="100" dirty="0">
                <a:solidFill>
                  <a:srgbClr val="548DD4"/>
                </a:solidFill>
                <a:latin typeface="Times New Roman"/>
                <a:ea typeface="方正细黑一简体"/>
                <a:cs typeface="Courier New"/>
              </a:rPr>
              <a:t>)</a:t>
            </a:r>
            <a:r>
              <a:rPr lang="zh-CN" altLang="zh-CN" b="1" kern="100" dirty="0">
                <a:latin typeface="Times New Roman"/>
                <a:ea typeface="方正细黑一简体"/>
                <a:cs typeface="Times New Roman"/>
              </a:rPr>
              <a:t>如图所示，下列情况能产生感应电流的是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endParaRPr lang="zh-CN" altLang="en-US" dirty="0"/>
          </a:p>
        </p:txBody>
      </p:sp>
      <p:pic>
        <p:nvPicPr>
          <p:cNvPr id="6146" name="Picture 2" descr="23XKCWLRJBS13-34上.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3025842" y="1052736"/>
            <a:ext cx="5626421" cy="2569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Picture 3" descr="23XKCWLRJBS13-34下.TIF"/>
          <p:cNvPicPr>
            <a:picLocks noChangeAspect="1" noChangeArrowheads="1"/>
          </p:cNvPicPr>
          <p:nvPr/>
        </p:nvPicPr>
        <p:blipFill>
          <a:blip r:embed="rId4" r:link="rId5" cstate="print">
            <a:extLst>
              <a:ext uri="{28A0092B-C50C-407E-A947-70E740481C1C}">
                <a14:useLocalDpi xmlns:a14="http://schemas.microsoft.com/office/drawing/2010/main" val="0"/>
              </a:ext>
            </a:extLst>
          </a:blip>
          <a:srcRect/>
          <a:stretch>
            <a:fillRect/>
          </a:stretch>
        </p:blipFill>
        <p:spPr bwMode="auto">
          <a:xfrm>
            <a:off x="3299815" y="4005064"/>
            <a:ext cx="5380064" cy="2431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9015661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pPr indent="713740" algn="just"/>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．如图甲所示，导体棒</a:t>
            </a:r>
            <a:r>
              <a:rPr lang="en-US" altLang="zh-CN" b="1" i="1" kern="100" dirty="0">
                <a:latin typeface="Times New Roman"/>
                <a:ea typeface="方正细黑一简体"/>
                <a:cs typeface="Courier New"/>
              </a:rPr>
              <a:t>AB</a:t>
            </a:r>
            <a:r>
              <a:rPr lang="zh-CN" altLang="zh-CN" b="1" kern="100" dirty="0">
                <a:latin typeface="Times New Roman"/>
                <a:ea typeface="方正细黑一简体"/>
                <a:cs typeface="Times New Roman"/>
              </a:rPr>
              <a:t>顺着磁感线运动</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．如图乙所示，条形磁体插入或抽出线圈</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．如图丙所示，小螺线管</a:t>
            </a:r>
            <a:r>
              <a:rPr lang="en-US" altLang="zh-CN" b="1" i="1" kern="100" dirty="0">
                <a:latin typeface="Times New Roman"/>
                <a:ea typeface="方正细黑一简体"/>
                <a:cs typeface="Courier New"/>
              </a:rPr>
              <a:t>A</a:t>
            </a:r>
            <a:r>
              <a:rPr lang="zh-CN" altLang="zh-CN" b="1" kern="100" dirty="0">
                <a:latin typeface="Times New Roman"/>
                <a:ea typeface="方正细黑一简体"/>
                <a:cs typeface="Times New Roman"/>
              </a:rPr>
              <a:t>插入大螺线管</a:t>
            </a:r>
            <a:r>
              <a:rPr lang="en-US" altLang="zh-CN" b="1" i="1" kern="100" dirty="0">
                <a:latin typeface="Times New Roman"/>
                <a:ea typeface="方正细黑一简体"/>
                <a:cs typeface="Courier New"/>
              </a:rPr>
              <a:t>B</a:t>
            </a:r>
            <a:r>
              <a:rPr lang="zh-CN" altLang="zh-CN" b="1" kern="100" dirty="0">
                <a:latin typeface="Times New Roman"/>
                <a:ea typeface="方正细黑一简体"/>
                <a:cs typeface="Times New Roman"/>
              </a:rPr>
              <a:t>中不动，开关</a:t>
            </a:r>
            <a:r>
              <a:rPr lang="en-US" altLang="zh-CN" b="1" kern="100" dirty="0">
                <a:latin typeface="Times New Roman"/>
                <a:ea typeface="方正细黑一简体"/>
                <a:cs typeface="Courier New"/>
              </a:rPr>
              <a:t>S</a:t>
            </a:r>
            <a:r>
              <a:rPr lang="zh-CN" altLang="zh-CN" b="1" kern="100" dirty="0">
                <a:latin typeface="Times New Roman"/>
                <a:ea typeface="方正细黑一简体"/>
                <a:cs typeface="Times New Roman"/>
              </a:rPr>
              <a:t>一直闭合</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．如图丙所示，小螺线管</a:t>
            </a:r>
            <a:r>
              <a:rPr lang="en-US" altLang="zh-CN" b="1" i="1" kern="100" dirty="0">
                <a:latin typeface="Times New Roman"/>
                <a:ea typeface="方正细黑一简体"/>
                <a:cs typeface="Courier New"/>
              </a:rPr>
              <a:t>A</a:t>
            </a:r>
            <a:r>
              <a:rPr lang="zh-CN" altLang="zh-CN" b="1" kern="100" dirty="0">
                <a:latin typeface="Times New Roman"/>
                <a:ea typeface="方正细黑一简体"/>
                <a:cs typeface="Times New Roman"/>
              </a:rPr>
              <a:t>插入大螺线管</a:t>
            </a:r>
            <a:r>
              <a:rPr lang="en-US" altLang="zh-CN" b="1" i="1" kern="100" dirty="0">
                <a:latin typeface="Times New Roman"/>
                <a:ea typeface="方正细黑一简体"/>
                <a:cs typeface="Courier New"/>
              </a:rPr>
              <a:t>B</a:t>
            </a:r>
            <a:r>
              <a:rPr lang="zh-CN" altLang="zh-CN" b="1" kern="100" dirty="0">
                <a:latin typeface="Times New Roman"/>
                <a:ea typeface="方正细黑一简体"/>
                <a:cs typeface="Times New Roman"/>
              </a:rPr>
              <a:t>中不动，开关</a:t>
            </a:r>
            <a:r>
              <a:rPr lang="en-US" altLang="zh-CN" b="1" kern="100" dirty="0">
                <a:latin typeface="Times New Roman"/>
                <a:ea typeface="方正细黑一简体"/>
                <a:cs typeface="Courier New"/>
              </a:rPr>
              <a:t>S</a:t>
            </a:r>
            <a:r>
              <a:rPr lang="zh-CN" altLang="zh-CN" b="1" kern="100" dirty="0">
                <a:latin typeface="Times New Roman"/>
                <a:ea typeface="方正细黑一简体"/>
                <a:cs typeface="Times New Roman"/>
              </a:rPr>
              <a:t>一直闭合，改变滑动变阻器接入电路的阻值</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74155106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rPr>
              <a:t>BD</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导</a:t>
            </a:r>
            <a:r>
              <a:rPr lang="zh-CN" altLang="zh-CN" b="1" kern="100" dirty="0">
                <a:latin typeface="Times New Roman"/>
                <a:ea typeface="方正细黑一简体"/>
                <a:cs typeface="Times New Roman"/>
              </a:rPr>
              <a:t>体棒顺着磁感线运动，没有切割磁感线，穿过闭合电路的磁通量没有发生变化，不能产生感应电流，故</a:t>
            </a:r>
            <a:r>
              <a:rPr lang="en-US" altLang="zh-CN" b="1" kern="100" dirty="0">
                <a:latin typeface="Times New Roman"/>
                <a:ea typeface="方正细黑一简体"/>
              </a:rPr>
              <a:t>A</a:t>
            </a:r>
            <a:r>
              <a:rPr lang="zh-CN" altLang="zh-CN" b="1" kern="100" dirty="0">
                <a:latin typeface="Times New Roman"/>
                <a:ea typeface="方正细黑一简体"/>
                <a:cs typeface="Times New Roman"/>
              </a:rPr>
              <a:t>错误；条形磁体插入线圈时线圈中的磁通量增加，抽出线圈时线圈中的磁通量减少，都能产生感应电流，故</a:t>
            </a:r>
            <a:r>
              <a:rPr lang="en-US" altLang="zh-CN" b="1" kern="100" dirty="0">
                <a:latin typeface="Times New Roman"/>
                <a:ea typeface="方正细黑一简体"/>
              </a:rPr>
              <a:t>B</a:t>
            </a:r>
            <a:r>
              <a:rPr lang="zh-CN" altLang="zh-CN" b="1" kern="100" dirty="0">
                <a:latin typeface="Times New Roman"/>
                <a:ea typeface="方正细黑一简体"/>
                <a:cs typeface="Times New Roman"/>
              </a:rPr>
              <a:t>正确；开关</a:t>
            </a:r>
            <a:r>
              <a:rPr lang="en-US" altLang="zh-CN" b="1" kern="100" dirty="0">
                <a:latin typeface="Times New Roman"/>
                <a:ea typeface="方正细黑一简体"/>
              </a:rPr>
              <a:t>S</a:t>
            </a:r>
            <a:r>
              <a:rPr lang="zh-CN" altLang="zh-CN" b="1" kern="100" dirty="0">
                <a:latin typeface="Times New Roman"/>
                <a:ea typeface="方正细黑一简体"/>
                <a:cs typeface="Times New Roman"/>
              </a:rPr>
              <a:t>一直闭合，回路中为恒定电流，螺线管</a:t>
            </a:r>
            <a:r>
              <a:rPr lang="en-US" altLang="zh-CN" b="1" i="1" kern="100" dirty="0">
                <a:latin typeface="Times New Roman"/>
                <a:ea typeface="方正细黑一简体"/>
              </a:rPr>
              <a:t>A</a:t>
            </a:r>
            <a:r>
              <a:rPr lang="zh-CN" altLang="zh-CN" b="1" kern="100" dirty="0">
                <a:latin typeface="Times New Roman"/>
                <a:ea typeface="方正细黑一简体"/>
                <a:cs typeface="Times New Roman"/>
              </a:rPr>
              <a:t>产生的磁场稳定，螺线管</a:t>
            </a:r>
            <a:r>
              <a:rPr lang="en-US" altLang="zh-CN" b="1" i="1" kern="100" dirty="0">
                <a:latin typeface="Times New Roman"/>
                <a:ea typeface="方正细黑一简体"/>
              </a:rPr>
              <a:t>B</a:t>
            </a:r>
            <a:r>
              <a:rPr lang="zh-CN" altLang="zh-CN" b="1" kern="100" dirty="0">
                <a:latin typeface="Times New Roman"/>
                <a:ea typeface="方正细黑一简体"/>
                <a:cs typeface="Times New Roman"/>
              </a:rPr>
              <a:t>中的磁</a:t>
            </a:r>
            <a:r>
              <a:rPr lang="zh-CN" altLang="zh-CN" b="1" kern="100" dirty="0" smtClean="0">
                <a:latin typeface="Times New Roman"/>
                <a:ea typeface="方正细黑一简体"/>
                <a:cs typeface="Times New Roman"/>
              </a:rPr>
              <a:t>通</a:t>
            </a:r>
            <a:r>
              <a:rPr lang="zh-CN" altLang="zh-CN" b="1" kern="100" dirty="0">
                <a:latin typeface="Times New Roman"/>
                <a:ea typeface="方正细黑一简体"/>
                <a:cs typeface="Times New Roman"/>
              </a:rPr>
              <a:t>量无变化，线圈中不能</a:t>
            </a:r>
            <a:endParaRPr lang="zh-CN" altLang="en-US" dirty="0"/>
          </a:p>
        </p:txBody>
      </p:sp>
    </p:spTree>
    <p:extLst>
      <p:ext uri="{BB962C8B-B14F-4D97-AF65-F5344CB8AC3E}">
        <p14:creationId xmlns:p14="http://schemas.microsoft.com/office/powerpoint/2010/main" val="153007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1849117" y="1135287"/>
            <a:ext cx="8496942" cy="4525963"/>
          </a:xfrm>
        </p:spPr>
        <p:txBody>
          <a:bodyPr/>
          <a:lstStyle/>
          <a:p>
            <a:pPr indent="0" algn="just"/>
            <a:r>
              <a:rPr lang="zh-CN" altLang="zh-CN" b="1" kern="100" dirty="0">
                <a:latin typeface="Times New Roman"/>
                <a:ea typeface="方正细黑一简体"/>
                <a:cs typeface="Times New Roman"/>
              </a:rPr>
              <a:t>产生感应电流，故</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错误；开关</a:t>
            </a:r>
            <a:r>
              <a:rPr lang="en-US" altLang="zh-CN" b="1" kern="100" dirty="0">
                <a:latin typeface="Times New Roman"/>
                <a:ea typeface="方正细黑一简体"/>
                <a:cs typeface="Courier New"/>
              </a:rPr>
              <a:t>S</a:t>
            </a:r>
            <a:r>
              <a:rPr lang="zh-CN" altLang="zh-CN" b="1" kern="100" dirty="0">
                <a:latin typeface="Times New Roman"/>
                <a:ea typeface="方正细黑一简体"/>
                <a:cs typeface="Times New Roman"/>
              </a:rPr>
              <a:t>一直闭合，滑动变阻器接入电路的阻值变化，回路中的电流变化，螺线管</a:t>
            </a:r>
            <a:r>
              <a:rPr lang="en-US" altLang="zh-CN" b="1" i="1" kern="100" dirty="0">
                <a:latin typeface="Times New Roman"/>
                <a:ea typeface="方正细黑一简体"/>
                <a:cs typeface="Courier New"/>
              </a:rPr>
              <a:t>A</a:t>
            </a:r>
            <a:r>
              <a:rPr lang="zh-CN" altLang="zh-CN" b="1" kern="100" dirty="0">
                <a:latin typeface="Times New Roman"/>
                <a:ea typeface="方正细黑一简体"/>
                <a:cs typeface="Times New Roman"/>
              </a:rPr>
              <a:t>产生的磁场发生变化，螺线管</a:t>
            </a:r>
            <a:r>
              <a:rPr lang="en-US" altLang="zh-CN" b="1" i="1" kern="100" dirty="0">
                <a:latin typeface="Times New Roman"/>
                <a:ea typeface="方正细黑一简体"/>
                <a:cs typeface="Courier New"/>
              </a:rPr>
              <a:t>B</a:t>
            </a:r>
            <a:r>
              <a:rPr lang="zh-CN" altLang="zh-CN" b="1" kern="100" dirty="0">
                <a:latin typeface="Times New Roman"/>
                <a:ea typeface="方正细黑一简体"/>
                <a:cs typeface="Times New Roman"/>
              </a:rPr>
              <a:t>中磁通量发生变化，能产生感应电流，故</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正确。</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66818962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404665"/>
            <a:ext cx="10975658" cy="5256586"/>
          </a:xfrm>
        </p:spPr>
        <p:txBody>
          <a:bodyPr/>
          <a:lstStyle/>
          <a:p>
            <a:pPr indent="713740" algn="just"/>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．如图所示，当线圈在匀强磁场中绕垂直于磁感线的轴转动时，线圈中是否有感应电流产生？</a:t>
            </a:r>
            <a:endParaRPr lang="zh-CN" altLang="zh-CN" sz="1050" kern="100" dirty="0">
              <a:latin typeface="宋体"/>
              <a:cs typeface="Courier New"/>
            </a:endParaRPr>
          </a:p>
          <a:p>
            <a:pPr indent="713740" algn="just"/>
            <a:endParaRPr lang="en-US" altLang="zh-CN" b="1" kern="100" dirty="0" smtClean="0">
              <a:solidFill>
                <a:srgbClr val="FF0000"/>
              </a:solidFill>
              <a:latin typeface="Times New Roman"/>
              <a:ea typeface="方正细黑一简体"/>
              <a:cs typeface="Times New Roman"/>
            </a:endParaRPr>
          </a:p>
          <a:p>
            <a:pPr indent="713740" algn="just"/>
            <a:endParaRPr lang="en-US" altLang="zh-CN" b="1" kern="100" dirty="0">
              <a:solidFill>
                <a:srgbClr val="FF0000"/>
              </a:solidFill>
              <a:latin typeface="Times New Roman"/>
              <a:ea typeface="方正细黑一简体"/>
              <a:cs typeface="Times New Roman"/>
            </a:endParaRPr>
          </a:p>
          <a:p>
            <a:pPr indent="713740" algn="just"/>
            <a:endParaRPr lang="en-US" altLang="zh-CN" b="1" kern="100" dirty="0" smtClean="0">
              <a:solidFill>
                <a:srgbClr val="FF0000"/>
              </a:solidFill>
              <a:latin typeface="Times New Roman"/>
              <a:ea typeface="方正细黑一简体"/>
              <a:cs typeface="Times New Roman"/>
            </a:endParaRPr>
          </a:p>
          <a:p>
            <a:pPr indent="713740" algn="just"/>
            <a:r>
              <a:rPr lang="zh-CN" altLang="zh-CN" b="1" kern="100" dirty="0" smtClean="0">
                <a:solidFill>
                  <a:srgbClr val="FF0000"/>
                </a:solidFill>
                <a:latin typeface="Times New Roman"/>
                <a:ea typeface="方正细黑一简体"/>
                <a:cs typeface="Times New Roman"/>
              </a:rPr>
              <a:t>提</a:t>
            </a:r>
            <a:r>
              <a:rPr lang="zh-CN" altLang="zh-CN" b="1" kern="100" dirty="0">
                <a:solidFill>
                  <a:srgbClr val="FF0000"/>
                </a:solidFill>
                <a:latin typeface="Times New Roman"/>
                <a:ea typeface="方正细黑一简体"/>
                <a:cs typeface="Times New Roman"/>
              </a:rPr>
              <a:t>示：</a:t>
            </a:r>
            <a:r>
              <a:rPr lang="zh-CN" altLang="zh-CN" b="1" kern="100" dirty="0">
                <a:latin typeface="Times New Roman"/>
                <a:ea typeface="方正细黑一简体"/>
                <a:cs typeface="Times New Roman"/>
              </a:rPr>
              <a:t>线圈绕垂直于磁感线的轴转动，穿过线圈的磁通量不断发生变化，所以线圈中会产生感应电流。</a:t>
            </a:r>
            <a:endParaRPr lang="zh-CN" altLang="zh-CN" sz="1050" kern="100" dirty="0">
              <a:latin typeface="宋体"/>
              <a:cs typeface="Courier New"/>
            </a:endParaRPr>
          </a:p>
          <a:p>
            <a:endParaRPr lang="zh-CN" altLang="en-US" dirty="0"/>
          </a:p>
        </p:txBody>
      </p:sp>
      <p:pic>
        <p:nvPicPr>
          <p:cNvPr id="7170" name="Picture 2" descr="21WLXKCXARJBS13-28.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5305499" y="1747797"/>
            <a:ext cx="1930022" cy="2160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8092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4" end="4"/>
                                            </p:txEl>
                                          </p:spTgt>
                                        </p:tgtEl>
                                        <p:attrNameLst>
                                          <p:attrName>style.visibility</p:attrName>
                                        </p:attrNameLst>
                                      </p:cBhvr>
                                      <p:to>
                                        <p:strVal val="visible"/>
                                      </p:to>
                                    </p:set>
                                    <p:animEffect transition="in" filter="barn(inVertical)">
                                      <p:cBhvr>
                                        <p:cTn id="7"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23093" y="1940188"/>
            <a:ext cx="12218268" cy="2424916"/>
            <a:chOff x="170694" y="177982"/>
            <a:chExt cx="3936004" cy="781165"/>
          </a:xfrm>
        </p:grpSpPr>
        <p:sp>
          <p:nvSpPr>
            <p:cNvPr id="19" name="等腰三角形 18"/>
            <p:cNvSpPr/>
            <p:nvPr/>
          </p:nvSpPr>
          <p:spPr>
            <a:xfrm>
              <a:off x="1233863" y="177982"/>
              <a:ext cx="355284" cy="356514"/>
            </a:xfrm>
            <a:prstGeom prst="triangle">
              <a:avLst/>
            </a:prstGeom>
            <a:solidFill>
              <a:srgbClr val="C4C7CB">
                <a:lumMod val="50000"/>
              </a:srgbClr>
            </a:solidFill>
            <a:ln w="25400" cap="flat" cmpd="sng" algn="ctr">
              <a:noFill/>
              <a:prstDash val="solid"/>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ea typeface="宋体"/>
              </a:endParaRPr>
            </a:p>
          </p:txBody>
        </p:sp>
        <p:sp>
          <p:nvSpPr>
            <p:cNvPr id="20" name="等腰三角形 19"/>
            <p:cNvSpPr/>
            <p:nvPr/>
          </p:nvSpPr>
          <p:spPr>
            <a:xfrm flipV="1">
              <a:off x="200258" y="602633"/>
              <a:ext cx="355284" cy="356514"/>
            </a:xfrm>
            <a:prstGeom prst="triangle">
              <a:avLst/>
            </a:prstGeom>
            <a:solidFill>
              <a:srgbClr val="C4C7CB">
                <a:lumMod val="50000"/>
              </a:srgbClr>
            </a:solidFill>
            <a:ln w="25400" cap="flat" cmpd="sng" algn="ctr">
              <a:noFill/>
              <a:prstDash val="solid"/>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ea typeface="宋体"/>
              </a:endParaRPr>
            </a:p>
          </p:txBody>
        </p:sp>
        <p:sp>
          <p:nvSpPr>
            <p:cNvPr id="21" name="矩形 20"/>
            <p:cNvSpPr/>
            <p:nvPr/>
          </p:nvSpPr>
          <p:spPr>
            <a:xfrm>
              <a:off x="170694" y="261768"/>
              <a:ext cx="3936004" cy="611981"/>
            </a:xfrm>
            <a:prstGeom prst="rect">
              <a:avLst/>
            </a:prstGeom>
            <a:solidFill>
              <a:srgbClr val="C4C7CB"/>
            </a:solidFill>
            <a:ln w="25400" cap="flat" cmpd="sng" algn="ctr">
              <a:noFill/>
              <a:prstDash val="solid"/>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ea typeface="宋体"/>
              </a:endParaRPr>
            </a:p>
          </p:txBody>
        </p:sp>
        <p:sp>
          <p:nvSpPr>
            <p:cNvPr id="22" name="平行四边形 21"/>
            <p:cNvSpPr/>
            <p:nvPr/>
          </p:nvSpPr>
          <p:spPr>
            <a:xfrm>
              <a:off x="376965" y="178257"/>
              <a:ext cx="1036076" cy="779005"/>
            </a:xfrm>
            <a:prstGeom prst="parallelogram">
              <a:avLst>
                <a:gd name="adj" fmla="val 48207"/>
              </a:avLst>
            </a:prstGeom>
            <a:solidFill>
              <a:schemeClr val="accent1">
                <a:lumMod val="75000"/>
              </a:schemeClr>
            </a:solidFill>
            <a:ln w="25400" cap="flat" cmpd="sng" algn="ctr">
              <a:noFill/>
              <a:prstDash val="solid"/>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ea typeface="宋体"/>
              </a:endParaRPr>
            </a:p>
          </p:txBody>
        </p:sp>
        <p:sp>
          <p:nvSpPr>
            <p:cNvPr id="23" name="文本框 6"/>
            <p:cNvSpPr txBox="1"/>
            <p:nvPr/>
          </p:nvSpPr>
          <p:spPr>
            <a:xfrm>
              <a:off x="650907" y="284178"/>
              <a:ext cx="569115" cy="418898"/>
            </a:xfrm>
            <a:prstGeom prst="rect">
              <a:avLst/>
            </a:prstGeom>
            <a:noFill/>
          </p:spPr>
          <p:txBody>
            <a:bodyPr wrap="square" lIns="68580" tIns="34290" rIns="68580" bIns="3429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8000" b="0" i="0" u="none" strike="noStrike" kern="0" cap="none" spc="0" normalizeH="0" baseline="0" noProof="0" dirty="0" smtClean="0">
                  <a:ln>
                    <a:noFill/>
                  </a:ln>
                  <a:solidFill>
                    <a:prstClr val="white">
                      <a:lumMod val="95000"/>
                    </a:prstClr>
                  </a:solidFill>
                  <a:effectLst/>
                  <a:uLnTx/>
                  <a:uFillTx/>
                  <a:latin typeface="Impact" panose="020B0806030902050204" pitchFamily="34" charset="0"/>
                </a:rPr>
                <a:t>03</a:t>
              </a:r>
            </a:p>
          </p:txBody>
        </p:sp>
      </p:grpSp>
      <p:sp>
        <p:nvSpPr>
          <p:cNvPr id="24" name="TextBox 23"/>
          <p:cNvSpPr txBox="1"/>
          <p:nvPr/>
        </p:nvSpPr>
        <p:spPr>
          <a:xfrm>
            <a:off x="5685907" y="2802898"/>
            <a:ext cx="4588144" cy="684805"/>
          </a:xfrm>
          <a:prstGeom prst="rect">
            <a:avLst/>
          </a:prstGeom>
          <a:noFill/>
        </p:spPr>
        <p:txBody>
          <a:bodyPr wrap="square" lIns="68584" tIns="34291" rIns="68584" bIns="34291" rtlCol="0">
            <a:spAutoFit/>
          </a:bodyPr>
          <a:lstStyle/>
          <a:p>
            <a:r>
              <a:rPr lang="zh-CN" altLang="en-US" sz="4000" b="1" dirty="0">
                <a:solidFill>
                  <a:prstClr val="black">
                    <a:lumMod val="75000"/>
                    <a:lumOff val="25000"/>
                  </a:prstClr>
                </a:solidFill>
                <a:latin typeface="黑体" panose="02010600030101010101" pitchFamily="2" charset="-122"/>
                <a:ea typeface="黑体" panose="02010600030101010101" pitchFamily="2" charset="-122"/>
                <a:cs typeface="经典综艺体简" panose="02010609000101010101" pitchFamily="49" charset="-122"/>
              </a:rPr>
              <a:t>课时跟踪检测</a:t>
            </a:r>
          </a:p>
        </p:txBody>
      </p:sp>
    </p:spTree>
    <p:extLst>
      <p:ext uri="{BB962C8B-B14F-4D97-AF65-F5344CB8AC3E}">
        <p14:creationId xmlns:p14="http://schemas.microsoft.com/office/powerpoint/2010/main" val="1787558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800" fill="hold"/>
                                        <p:tgtEl>
                                          <p:spTgt spid="18"/>
                                        </p:tgtEl>
                                        <p:attrNameLst>
                                          <p:attrName>ppt_x</p:attrName>
                                        </p:attrNameLst>
                                      </p:cBhvr>
                                      <p:tavLst>
                                        <p:tav tm="0">
                                          <p:val>
                                            <p:strVal val="0-#ppt_w/2"/>
                                          </p:val>
                                        </p:tav>
                                        <p:tav tm="100000">
                                          <p:val>
                                            <p:strVal val="#ppt_x"/>
                                          </p:val>
                                        </p:tav>
                                      </p:tavLst>
                                    </p:anim>
                                    <p:anim calcmode="lin" valueType="num">
                                      <p:cBhvr additive="base">
                                        <p:cTn id="8" dur="8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800"/>
                            </p:stCondLst>
                            <p:childTnLst>
                              <p:par>
                                <p:cTn id="10" presetID="22" presetClass="entr" presetSubtype="8" fill="hold" grpId="0" nodeType="afterEffect">
                                  <p:stCondLst>
                                    <p:cond delay="0"/>
                                  </p:stCondLst>
                                  <p:iterate type="lt">
                                    <p:tmPct val="30000"/>
                                  </p:iterate>
                                  <p:childTnLst>
                                    <p:set>
                                      <p:cBhvr>
                                        <p:cTn id="11" dur="1" fill="hold">
                                          <p:stCondLst>
                                            <p:cond delay="0"/>
                                          </p:stCondLst>
                                        </p:cTn>
                                        <p:tgtEl>
                                          <p:spTgt spid="24"/>
                                        </p:tgtEl>
                                        <p:attrNameLst>
                                          <p:attrName>style.visibility</p:attrName>
                                        </p:attrNameLst>
                                      </p:cBhvr>
                                      <p:to>
                                        <p:strVal val="visible"/>
                                      </p:to>
                                    </p:set>
                                    <p:animEffect transition="in" filter="wipe(left)">
                                      <p:cBhvr>
                                        <p:cTn id="12" dur="200"/>
                                        <p:tgtEl>
                                          <p:spTgt spid="24"/>
                                        </p:tgtEl>
                                      </p:cBhvr>
                                    </p:animEffect>
                                  </p:childTnLst>
                                </p:cTn>
                              </p:par>
                              <p:par>
                                <p:cTn id="13" presetID="36" presetClass="emph" presetSubtype="0" fill="hold" grpId="1" nodeType="withEffect">
                                  <p:stCondLst>
                                    <p:cond delay="0"/>
                                  </p:stCondLst>
                                  <p:iterate type="lt">
                                    <p:tmPct val="30000"/>
                                  </p:iterate>
                                  <p:childTnLst>
                                    <p:animScale>
                                      <p:cBhvr>
                                        <p:cTn id="14" dur="50" autoRev="1" fill="hold">
                                          <p:stCondLst>
                                            <p:cond delay="0"/>
                                          </p:stCondLst>
                                        </p:cTn>
                                        <p:tgtEl>
                                          <p:spTgt spid="24"/>
                                        </p:tgtEl>
                                      </p:cBhvr>
                                      <p:to x="80000" y="100000"/>
                                    </p:animScale>
                                    <p:anim by="(#ppt_w*0.10)" calcmode="lin" valueType="num">
                                      <p:cBhvr>
                                        <p:cTn id="15" dur="50" autoRev="1" fill="hold">
                                          <p:stCondLst>
                                            <p:cond delay="0"/>
                                          </p:stCondLst>
                                        </p:cTn>
                                        <p:tgtEl>
                                          <p:spTgt spid="24"/>
                                        </p:tgtEl>
                                        <p:attrNameLst>
                                          <p:attrName>ppt_x</p:attrName>
                                        </p:attrNameLst>
                                      </p:cBhvr>
                                    </p:anim>
                                    <p:anim by="(-#ppt_w*0.10)" calcmode="lin" valueType="num">
                                      <p:cBhvr>
                                        <p:cTn id="16" dur="50" autoRev="1" fill="hold">
                                          <p:stCondLst>
                                            <p:cond delay="0"/>
                                          </p:stCondLst>
                                        </p:cTn>
                                        <p:tgtEl>
                                          <p:spTgt spid="24"/>
                                        </p:tgtEl>
                                        <p:attrNameLst>
                                          <p:attrName>ppt_y</p:attrName>
                                        </p:attrNameLst>
                                      </p:cBhvr>
                                    </p:anim>
                                    <p:animRot by="-480000">
                                      <p:cBhvr>
                                        <p:cTn id="17" dur="50" autoRev="1" fill="hold">
                                          <p:stCondLst>
                                            <p:cond delay="0"/>
                                          </p:stCondLst>
                                        </p:cTn>
                                        <p:tgtEl>
                                          <p:spTgt spid="2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4" grpId="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1">
            <a:hlinkClick r:id="rId2" action="ppaction://hlinksldjump"/>
          </p:cNvPr>
          <p:cNvSpPr>
            <a:spLocks noChangeArrowheads="1"/>
          </p:cNvSpPr>
          <p:nvPr/>
        </p:nvSpPr>
        <p:spPr bwMode="auto">
          <a:xfrm>
            <a:off x="33694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schemeClr val="accent6">
                    <a:lumMod val="75000"/>
                  </a:schemeClr>
                </a:solidFill>
                <a:latin typeface="Arial" panose="020B0604020202020204" pitchFamily="34" charset="0"/>
                <a:ea typeface="楷体" panose="02010609060101010101" pitchFamily="49" charset="-122"/>
                <a:cs typeface="Arial" panose="020B0604020202020204" pitchFamily="34" charset="0"/>
              </a:rPr>
              <a:t>1</a:t>
            </a:r>
          </a:p>
        </p:txBody>
      </p:sp>
      <p:sp>
        <p:nvSpPr>
          <p:cNvPr id="9" name="Rectangle 21">
            <a:hlinkClick r:id="rId3" action="ppaction://hlinksldjump"/>
          </p:cNvPr>
          <p:cNvSpPr>
            <a:spLocks noChangeArrowheads="1"/>
          </p:cNvSpPr>
          <p:nvPr/>
        </p:nvSpPr>
        <p:spPr bwMode="auto">
          <a:xfrm>
            <a:off x="581804"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2</a:t>
            </a:r>
          </a:p>
        </p:txBody>
      </p:sp>
      <p:sp>
        <p:nvSpPr>
          <p:cNvPr id="10" name="Rectangle 21">
            <a:hlinkClick r:id="rId4" action="ppaction://hlinksldjump"/>
          </p:cNvPr>
          <p:cNvSpPr>
            <a:spLocks noChangeArrowheads="1"/>
          </p:cNvSpPr>
          <p:nvPr/>
        </p:nvSpPr>
        <p:spPr bwMode="auto">
          <a:xfrm>
            <a:off x="90723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3</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11" name="Rectangle 21">
            <a:hlinkClick r:id="rId5" action="ppaction://hlinksldjump"/>
          </p:cNvPr>
          <p:cNvSpPr>
            <a:spLocks noChangeArrowheads="1"/>
          </p:cNvSpPr>
          <p:nvPr/>
        </p:nvSpPr>
        <p:spPr bwMode="auto">
          <a:xfrm>
            <a:off x="119238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4</a:t>
            </a:r>
          </a:p>
        </p:txBody>
      </p:sp>
      <p:sp>
        <p:nvSpPr>
          <p:cNvPr id="12" name="Rectangle 21">
            <a:hlinkClick r:id="rId6" action="ppaction://hlinksldjump"/>
          </p:cNvPr>
          <p:cNvSpPr>
            <a:spLocks noChangeArrowheads="1"/>
          </p:cNvSpPr>
          <p:nvPr/>
        </p:nvSpPr>
        <p:spPr bwMode="auto">
          <a:xfrm>
            <a:off x="147752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5</a:t>
            </a:r>
          </a:p>
        </p:txBody>
      </p:sp>
      <p:sp>
        <p:nvSpPr>
          <p:cNvPr id="13" name="Rectangle 21">
            <a:hlinkClick r:id="rId7" action="ppaction://hlinksldjump"/>
          </p:cNvPr>
          <p:cNvSpPr>
            <a:spLocks noChangeArrowheads="1"/>
          </p:cNvSpPr>
          <p:nvPr/>
        </p:nvSpPr>
        <p:spPr bwMode="auto">
          <a:xfrm>
            <a:off x="176267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6</a:t>
            </a:r>
          </a:p>
        </p:txBody>
      </p:sp>
      <p:sp>
        <p:nvSpPr>
          <p:cNvPr id="14" name="Rectangle 21">
            <a:hlinkClick r:id="rId8" action="ppaction://hlinksldjump"/>
          </p:cNvPr>
          <p:cNvSpPr>
            <a:spLocks noChangeArrowheads="1"/>
          </p:cNvSpPr>
          <p:nvPr/>
        </p:nvSpPr>
        <p:spPr bwMode="auto">
          <a:xfrm>
            <a:off x="204781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a:solidFill>
                  <a:prstClr val="black"/>
                </a:solidFill>
                <a:latin typeface="Arial" panose="020B0604020202020204" pitchFamily="34" charset="0"/>
                <a:ea typeface="楷体" panose="02010609060101010101" pitchFamily="49" charset="-122"/>
                <a:cs typeface="Arial" panose="020B0604020202020204" pitchFamily="34" charset="0"/>
              </a:rPr>
              <a:t>7</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3" name="内容占位符 2"/>
          <p:cNvSpPr>
            <a:spLocks noGrp="1"/>
          </p:cNvSpPr>
          <p:nvPr>
            <p:ph idx="1"/>
          </p:nvPr>
        </p:nvSpPr>
        <p:spPr>
          <a:xfrm>
            <a:off x="609759" y="836712"/>
            <a:ext cx="10975658" cy="5390057"/>
          </a:xfrm>
        </p:spPr>
        <p:txBody>
          <a:bodyPr/>
          <a:lstStyle/>
          <a:p>
            <a:pPr indent="713740" algn="just"/>
            <a:r>
              <a:rPr lang="en-US" altLang="zh-CN" b="1" kern="100" dirty="0" smtClean="0">
                <a:latin typeface="Times New Roman"/>
                <a:ea typeface="方正细黑一简体"/>
                <a:cs typeface="Courier New"/>
              </a:rPr>
              <a:t>1.</a:t>
            </a:r>
            <a:r>
              <a:rPr lang="zh-CN" altLang="zh-CN" sz="1050" kern="100" dirty="0" smtClean="0">
                <a:latin typeface="宋体"/>
                <a:cs typeface="Courier New"/>
              </a:rPr>
              <a:t> </a:t>
            </a:r>
            <a:r>
              <a:rPr lang="zh-CN" altLang="zh-CN" b="1" kern="100" dirty="0" smtClean="0">
                <a:latin typeface="Times New Roman"/>
                <a:ea typeface="方正细黑一简体"/>
                <a:cs typeface="Times New Roman"/>
              </a:rPr>
              <a:t>穿</a:t>
            </a:r>
            <a:r>
              <a:rPr lang="zh-CN" altLang="zh-CN" b="1" kern="100" dirty="0">
                <a:latin typeface="Times New Roman"/>
                <a:ea typeface="方正细黑一简体"/>
                <a:cs typeface="Times New Roman"/>
              </a:rPr>
              <a:t>过闭合回路的磁通量发生变化时就能产</a:t>
            </a:r>
            <a:r>
              <a:rPr lang="zh-CN" altLang="zh-CN" b="1" kern="100" dirty="0" smtClean="0">
                <a:latin typeface="Times New Roman"/>
                <a:ea typeface="方正细黑一简体"/>
                <a:cs typeface="Times New Roman"/>
              </a:rPr>
              <a:t>生</a:t>
            </a:r>
            <a:endParaRPr lang="en-US" altLang="zh-CN" b="1" kern="100" dirty="0" smtClean="0">
              <a:latin typeface="Times New Roman"/>
              <a:ea typeface="方正细黑一简体"/>
              <a:cs typeface="Times New Roman"/>
            </a:endParaRPr>
          </a:p>
          <a:p>
            <a:pPr indent="0" algn="just"/>
            <a:r>
              <a:rPr lang="zh-CN" altLang="zh-CN" b="1" kern="100" dirty="0" smtClean="0">
                <a:latin typeface="Times New Roman"/>
                <a:ea typeface="方正细黑一简体"/>
                <a:cs typeface="Times New Roman"/>
              </a:rPr>
              <a:t>感</a:t>
            </a:r>
            <a:r>
              <a:rPr lang="zh-CN" altLang="zh-CN" b="1" kern="100" dirty="0">
                <a:latin typeface="Times New Roman"/>
                <a:ea typeface="方正细黑一简体"/>
                <a:cs typeface="Times New Roman"/>
              </a:rPr>
              <a:t>应电流。如图所示，竖直平面内一矩形导线框</a:t>
            </a:r>
            <a:r>
              <a:rPr lang="zh-CN" altLang="zh-CN" b="1" kern="100" dirty="0" smtClean="0">
                <a:latin typeface="Times New Roman"/>
                <a:ea typeface="方正细黑一简体"/>
                <a:cs typeface="Times New Roman"/>
              </a:rPr>
              <a:t>向</a:t>
            </a:r>
            <a:endParaRPr lang="en-US" altLang="zh-CN" b="1" kern="100" dirty="0" smtClean="0">
              <a:latin typeface="Times New Roman"/>
              <a:ea typeface="方正细黑一简体"/>
              <a:cs typeface="Times New Roman"/>
            </a:endParaRPr>
          </a:p>
          <a:p>
            <a:pPr indent="0" algn="just"/>
            <a:r>
              <a:rPr lang="zh-CN" altLang="zh-CN" b="1" kern="100" dirty="0" smtClean="0">
                <a:latin typeface="Times New Roman"/>
                <a:ea typeface="方正细黑一简体"/>
                <a:cs typeface="Times New Roman"/>
              </a:rPr>
              <a:t>下</a:t>
            </a:r>
            <a:r>
              <a:rPr lang="zh-CN" altLang="zh-CN" b="1" kern="100" dirty="0">
                <a:latin typeface="Times New Roman"/>
                <a:ea typeface="方正细黑一简体"/>
                <a:cs typeface="Times New Roman"/>
              </a:rPr>
              <a:t>运动，穿过有上下边界且方向水平的匀强磁场</a:t>
            </a:r>
            <a:r>
              <a:rPr lang="zh-CN" altLang="zh-CN" b="1" kern="100" dirty="0" smtClean="0">
                <a:latin typeface="Times New Roman"/>
                <a:ea typeface="方正细黑一简体"/>
                <a:cs typeface="Times New Roman"/>
              </a:rPr>
              <a:t>区</a:t>
            </a:r>
            <a:endParaRPr lang="en-US" altLang="zh-CN" b="1" kern="100" dirty="0" smtClean="0">
              <a:latin typeface="Times New Roman"/>
              <a:ea typeface="方正细黑一简体"/>
              <a:cs typeface="Times New Roman"/>
            </a:endParaRPr>
          </a:p>
          <a:p>
            <a:pPr indent="0" algn="just"/>
            <a:r>
              <a:rPr lang="zh-CN" altLang="zh-CN" b="1" kern="100" dirty="0" smtClean="0">
                <a:latin typeface="Times New Roman"/>
                <a:ea typeface="方正细黑一简体"/>
                <a:cs typeface="Times New Roman"/>
              </a:rPr>
              <a:t>域</a:t>
            </a:r>
            <a:r>
              <a:rPr lang="zh-CN" altLang="zh-CN" b="1" kern="100" dirty="0">
                <a:latin typeface="Times New Roman"/>
                <a:ea typeface="方正细黑一简体"/>
                <a:cs typeface="Times New Roman"/>
              </a:rPr>
              <a:t>，经过</a:t>
            </a:r>
            <a:r>
              <a:rPr lang="en-US" altLang="zh-CN" b="1" i="1" kern="100" dirty="0">
                <a:latin typeface="Times New Roman"/>
                <a:ea typeface="方正细黑一简体"/>
                <a:cs typeface="Courier New"/>
              </a:rPr>
              <a:t>P</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M</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N</a:t>
            </a:r>
            <a:r>
              <a:rPr lang="zh-CN" altLang="zh-CN" b="1" kern="100" dirty="0">
                <a:latin typeface="Times New Roman"/>
                <a:ea typeface="方正细黑一简体"/>
                <a:cs typeface="Times New Roman"/>
              </a:rPr>
              <a:t>三个位置时没有感应电流的是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M</a:t>
            </a:r>
            <a:r>
              <a:rPr lang="zh-CN" altLang="zh-CN" b="1" kern="100" dirty="0">
                <a:latin typeface="Times New Roman"/>
                <a:ea typeface="方正细黑一简体"/>
                <a:cs typeface="Times New Roman"/>
              </a:rPr>
              <a:t>位置　　　　　</a:t>
            </a:r>
            <a:r>
              <a:rPr lang="en-US" altLang="zh-CN" b="1" kern="100" dirty="0">
                <a:latin typeface="Times New Roman"/>
                <a:ea typeface="方正细黑一简体"/>
                <a:cs typeface="Courier New"/>
              </a:rPr>
              <a:t>	B</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P</a:t>
            </a:r>
            <a:r>
              <a:rPr lang="zh-CN" altLang="zh-CN" b="1" kern="100" dirty="0">
                <a:latin typeface="Times New Roman"/>
                <a:ea typeface="方正细黑一简体"/>
                <a:cs typeface="Times New Roman"/>
              </a:rPr>
              <a:t>位置</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N</a:t>
            </a:r>
            <a:r>
              <a:rPr lang="zh-CN" altLang="zh-CN" b="1" kern="100" dirty="0">
                <a:latin typeface="Times New Roman"/>
                <a:ea typeface="方正细黑一简体"/>
                <a:cs typeface="Times New Roman"/>
              </a:rPr>
              <a:t>位置</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D</a:t>
            </a:r>
            <a:r>
              <a:rPr lang="zh-CN" altLang="zh-CN" b="1" kern="100" dirty="0">
                <a:latin typeface="Times New Roman"/>
                <a:ea typeface="方正细黑一简体"/>
                <a:cs typeface="Times New Roman"/>
              </a:rPr>
              <a:t>．都没有</a:t>
            </a:r>
            <a:endParaRPr lang="zh-CN" altLang="zh-CN" sz="1050" kern="100" dirty="0">
              <a:latin typeface="宋体"/>
              <a:cs typeface="Courier New"/>
            </a:endParaRPr>
          </a:p>
          <a:p>
            <a:endParaRPr lang="zh-CN" altLang="en-US" dirty="0"/>
          </a:p>
        </p:txBody>
      </p:sp>
      <p:pic>
        <p:nvPicPr>
          <p:cNvPr id="1026" name="Picture 2" descr="F:\人教物理必修第三册（合版）\22RJWL3+340.TIF"/>
          <p:cNvPicPr>
            <a:picLocks noChangeAspect="1" noChangeArrowheads="1"/>
          </p:cNvPicPr>
          <p:nvPr/>
        </p:nvPicPr>
        <p:blipFill>
          <a:blip r:embed="rId9" r:link="rId10" cstate="print">
            <a:extLst>
              <a:ext uri="{28A0092B-C50C-407E-A947-70E740481C1C}">
                <a14:useLocalDpi xmlns:a14="http://schemas.microsoft.com/office/drawing/2010/main" val="0"/>
              </a:ext>
            </a:extLst>
          </a:blip>
          <a:srcRect/>
          <a:stretch>
            <a:fillRect/>
          </a:stretch>
        </p:blipFill>
        <p:spPr bwMode="auto">
          <a:xfrm>
            <a:off x="8761883" y="908720"/>
            <a:ext cx="2487756" cy="2026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2249713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21">
            <a:hlinkClick r:id="rId2" action="ppaction://hlinksldjump"/>
          </p:cNvPr>
          <p:cNvSpPr>
            <a:spLocks noChangeArrowheads="1"/>
          </p:cNvSpPr>
          <p:nvPr/>
        </p:nvSpPr>
        <p:spPr bwMode="auto">
          <a:xfrm>
            <a:off x="33694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schemeClr val="accent6">
                    <a:lumMod val="75000"/>
                  </a:schemeClr>
                </a:solidFill>
                <a:latin typeface="Arial" panose="020B0604020202020204" pitchFamily="34" charset="0"/>
                <a:ea typeface="楷体" panose="02010609060101010101" pitchFamily="49" charset="-122"/>
                <a:cs typeface="Arial" panose="020B0604020202020204" pitchFamily="34" charset="0"/>
              </a:rPr>
              <a:t>1</a:t>
            </a:r>
          </a:p>
        </p:txBody>
      </p:sp>
      <p:sp>
        <p:nvSpPr>
          <p:cNvPr id="46" name="Rectangle 21">
            <a:hlinkClick r:id="rId3" action="ppaction://hlinksldjump"/>
          </p:cNvPr>
          <p:cNvSpPr>
            <a:spLocks noChangeArrowheads="1"/>
          </p:cNvSpPr>
          <p:nvPr/>
        </p:nvSpPr>
        <p:spPr bwMode="auto">
          <a:xfrm>
            <a:off x="581804"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2</a:t>
            </a:r>
          </a:p>
        </p:txBody>
      </p:sp>
      <p:sp>
        <p:nvSpPr>
          <p:cNvPr id="47" name="Rectangle 21">
            <a:hlinkClick r:id="rId4" action="ppaction://hlinksldjump"/>
          </p:cNvPr>
          <p:cNvSpPr>
            <a:spLocks noChangeArrowheads="1"/>
          </p:cNvSpPr>
          <p:nvPr/>
        </p:nvSpPr>
        <p:spPr bwMode="auto">
          <a:xfrm>
            <a:off x="90723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3</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48" name="Rectangle 21">
            <a:hlinkClick r:id="rId5" action="ppaction://hlinksldjump"/>
          </p:cNvPr>
          <p:cNvSpPr>
            <a:spLocks noChangeArrowheads="1"/>
          </p:cNvSpPr>
          <p:nvPr/>
        </p:nvSpPr>
        <p:spPr bwMode="auto">
          <a:xfrm>
            <a:off x="119238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4</a:t>
            </a:r>
          </a:p>
        </p:txBody>
      </p:sp>
      <p:sp>
        <p:nvSpPr>
          <p:cNvPr id="49" name="Rectangle 21">
            <a:hlinkClick r:id="rId6" action="ppaction://hlinksldjump"/>
          </p:cNvPr>
          <p:cNvSpPr>
            <a:spLocks noChangeArrowheads="1"/>
          </p:cNvSpPr>
          <p:nvPr/>
        </p:nvSpPr>
        <p:spPr bwMode="auto">
          <a:xfrm>
            <a:off x="147752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5</a:t>
            </a:r>
          </a:p>
        </p:txBody>
      </p:sp>
      <p:sp>
        <p:nvSpPr>
          <p:cNvPr id="50" name="Rectangle 21">
            <a:hlinkClick r:id="rId7" action="ppaction://hlinksldjump"/>
          </p:cNvPr>
          <p:cNvSpPr>
            <a:spLocks noChangeArrowheads="1"/>
          </p:cNvSpPr>
          <p:nvPr/>
        </p:nvSpPr>
        <p:spPr bwMode="auto">
          <a:xfrm>
            <a:off x="176267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6</a:t>
            </a:r>
          </a:p>
        </p:txBody>
      </p:sp>
      <p:sp>
        <p:nvSpPr>
          <p:cNvPr id="51" name="Rectangle 21">
            <a:hlinkClick r:id="rId8" action="ppaction://hlinksldjump"/>
          </p:cNvPr>
          <p:cNvSpPr>
            <a:spLocks noChangeArrowheads="1"/>
          </p:cNvSpPr>
          <p:nvPr/>
        </p:nvSpPr>
        <p:spPr bwMode="auto">
          <a:xfrm>
            <a:off x="204781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a:solidFill>
                  <a:prstClr val="black"/>
                </a:solidFill>
                <a:latin typeface="Arial" panose="020B0604020202020204" pitchFamily="34" charset="0"/>
                <a:ea typeface="楷体" panose="02010609060101010101" pitchFamily="49" charset="-122"/>
                <a:cs typeface="Arial" panose="020B0604020202020204" pitchFamily="34" charset="0"/>
              </a:rPr>
              <a:t>7</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4" name="内容占位符 2"/>
          <p:cNvSpPr>
            <a:spLocks noGrp="1"/>
          </p:cNvSpPr>
          <p:nvPr>
            <p:ph idx="1"/>
          </p:nvPr>
        </p:nvSpPr>
        <p:spPr>
          <a:xfrm>
            <a:off x="609759" y="836712"/>
            <a:ext cx="10975658" cy="5390057"/>
          </a:xfrm>
        </p:spPr>
        <p:txBody>
          <a:bodyPr/>
          <a:lstStyle/>
          <a:p>
            <a:pPr indent="713740" algn="just"/>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经</a:t>
            </a:r>
            <a:r>
              <a:rPr lang="zh-CN" altLang="zh-CN" b="1" kern="100" dirty="0">
                <a:latin typeface="Times New Roman"/>
                <a:ea typeface="方正细黑一简体"/>
                <a:cs typeface="Times New Roman"/>
              </a:rPr>
              <a:t>过</a:t>
            </a:r>
            <a:r>
              <a:rPr lang="en-US" altLang="zh-CN" b="1" i="1" kern="100" dirty="0">
                <a:latin typeface="Times New Roman"/>
                <a:ea typeface="方正细黑一简体"/>
                <a:cs typeface="Courier New"/>
              </a:rPr>
              <a:t>P</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N</a:t>
            </a:r>
            <a:r>
              <a:rPr lang="zh-CN" altLang="zh-CN" b="1" kern="100" dirty="0">
                <a:latin typeface="Times New Roman"/>
                <a:ea typeface="方正细黑一简体"/>
                <a:cs typeface="Times New Roman"/>
              </a:rPr>
              <a:t>位置时磁通量发生了变化，经过</a:t>
            </a:r>
            <a:r>
              <a:rPr lang="en-US" altLang="zh-CN" b="1" i="1" kern="100" dirty="0">
                <a:latin typeface="Times New Roman"/>
                <a:ea typeface="方正细黑一简体"/>
                <a:cs typeface="Courier New"/>
              </a:rPr>
              <a:t>M</a:t>
            </a:r>
            <a:r>
              <a:rPr lang="zh-CN" altLang="zh-CN" b="1" kern="100" dirty="0">
                <a:latin typeface="Times New Roman"/>
                <a:ea typeface="方正细黑一简体"/>
                <a:cs typeface="Times New Roman"/>
              </a:rPr>
              <a:t>位置时磁通量没有发生变化，则经过</a:t>
            </a:r>
            <a:r>
              <a:rPr lang="en-US" altLang="zh-CN" b="1" i="1" kern="100" dirty="0">
                <a:latin typeface="Times New Roman"/>
                <a:ea typeface="方正细黑一简体"/>
                <a:cs typeface="Courier New"/>
              </a:rPr>
              <a:t>M</a:t>
            </a:r>
            <a:r>
              <a:rPr lang="zh-CN" altLang="zh-CN" b="1" kern="100" dirty="0">
                <a:latin typeface="Times New Roman"/>
                <a:ea typeface="方正细黑一简体"/>
                <a:cs typeface="Times New Roman"/>
              </a:rPr>
              <a:t>位置时没有感应电流。故</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正确，</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错误。</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4051748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4">
                                            <p:txEl>
                                              <p:pRg st="1" end="1"/>
                                            </p:txEl>
                                          </p:spTgt>
                                        </p:tgtEl>
                                        <p:attrNameLst>
                                          <p:attrName>style.visibility</p:attrName>
                                        </p:attrNameLst>
                                      </p:cBhvr>
                                      <p:to>
                                        <p:strVal val="visible"/>
                                      </p:to>
                                    </p:set>
                                    <p:animEffect transition="in" filter="barn(inVertical)">
                                      <p:cBhvr>
                                        <p:cTn id="7" dur="500"/>
                                        <p:tgtEl>
                                          <p:spTgt spid="2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21">
            <a:hlinkClick r:id="rId2" action="ppaction://hlinksldjump"/>
          </p:cNvPr>
          <p:cNvSpPr>
            <a:spLocks noChangeArrowheads="1"/>
          </p:cNvSpPr>
          <p:nvPr/>
        </p:nvSpPr>
        <p:spPr bwMode="auto">
          <a:xfrm>
            <a:off x="33694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1</a:t>
            </a:r>
          </a:p>
        </p:txBody>
      </p:sp>
      <p:sp>
        <p:nvSpPr>
          <p:cNvPr id="19" name="Rectangle 21">
            <a:hlinkClick r:id="rId3" action="ppaction://hlinksldjump"/>
          </p:cNvPr>
          <p:cNvSpPr>
            <a:spLocks noChangeArrowheads="1"/>
          </p:cNvSpPr>
          <p:nvPr/>
        </p:nvSpPr>
        <p:spPr bwMode="auto">
          <a:xfrm>
            <a:off x="581804"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schemeClr val="accent6">
                    <a:lumMod val="75000"/>
                  </a:schemeClr>
                </a:solidFill>
                <a:latin typeface="Arial" panose="020B0604020202020204" pitchFamily="34" charset="0"/>
                <a:ea typeface="楷体" panose="02010609060101010101" pitchFamily="49" charset="-122"/>
                <a:cs typeface="Arial" panose="020B0604020202020204" pitchFamily="34" charset="0"/>
              </a:rPr>
              <a:t>2</a:t>
            </a:r>
          </a:p>
        </p:txBody>
      </p:sp>
      <p:sp>
        <p:nvSpPr>
          <p:cNvPr id="20" name="Rectangle 21">
            <a:hlinkClick r:id="rId4" action="ppaction://hlinksldjump"/>
          </p:cNvPr>
          <p:cNvSpPr>
            <a:spLocks noChangeArrowheads="1"/>
          </p:cNvSpPr>
          <p:nvPr/>
        </p:nvSpPr>
        <p:spPr bwMode="auto">
          <a:xfrm>
            <a:off x="90723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3</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1" name="Rectangle 21">
            <a:hlinkClick r:id="rId5" action="ppaction://hlinksldjump"/>
          </p:cNvPr>
          <p:cNvSpPr>
            <a:spLocks noChangeArrowheads="1"/>
          </p:cNvSpPr>
          <p:nvPr/>
        </p:nvSpPr>
        <p:spPr bwMode="auto">
          <a:xfrm>
            <a:off x="119238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4</a:t>
            </a:r>
          </a:p>
        </p:txBody>
      </p:sp>
      <p:sp>
        <p:nvSpPr>
          <p:cNvPr id="22" name="Rectangle 21">
            <a:hlinkClick r:id="rId6" action="ppaction://hlinksldjump"/>
          </p:cNvPr>
          <p:cNvSpPr>
            <a:spLocks noChangeArrowheads="1"/>
          </p:cNvSpPr>
          <p:nvPr/>
        </p:nvSpPr>
        <p:spPr bwMode="auto">
          <a:xfrm>
            <a:off x="147752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5</a:t>
            </a:r>
          </a:p>
        </p:txBody>
      </p:sp>
      <p:sp>
        <p:nvSpPr>
          <p:cNvPr id="23" name="Rectangle 21">
            <a:hlinkClick r:id="rId7" action="ppaction://hlinksldjump"/>
          </p:cNvPr>
          <p:cNvSpPr>
            <a:spLocks noChangeArrowheads="1"/>
          </p:cNvSpPr>
          <p:nvPr/>
        </p:nvSpPr>
        <p:spPr bwMode="auto">
          <a:xfrm>
            <a:off x="176267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6</a:t>
            </a:r>
          </a:p>
        </p:txBody>
      </p:sp>
      <p:sp>
        <p:nvSpPr>
          <p:cNvPr id="24" name="Rectangle 21">
            <a:hlinkClick r:id="rId8" action="ppaction://hlinksldjump"/>
          </p:cNvPr>
          <p:cNvSpPr>
            <a:spLocks noChangeArrowheads="1"/>
          </p:cNvSpPr>
          <p:nvPr/>
        </p:nvSpPr>
        <p:spPr bwMode="auto">
          <a:xfrm>
            <a:off x="204781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a:solidFill>
                  <a:prstClr val="black"/>
                </a:solidFill>
                <a:latin typeface="Arial" panose="020B0604020202020204" pitchFamily="34" charset="0"/>
                <a:ea typeface="楷体" panose="02010609060101010101" pitchFamily="49" charset="-122"/>
                <a:cs typeface="Arial" panose="020B0604020202020204" pitchFamily="34" charset="0"/>
              </a:rPr>
              <a:t>7</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37" name="内容占位符 2"/>
          <p:cNvSpPr>
            <a:spLocks noGrp="1"/>
          </p:cNvSpPr>
          <p:nvPr>
            <p:ph idx="1"/>
          </p:nvPr>
        </p:nvSpPr>
        <p:spPr>
          <a:xfrm>
            <a:off x="609759" y="836712"/>
            <a:ext cx="10975658" cy="5390057"/>
          </a:xfrm>
        </p:spPr>
        <p:txBody>
          <a:bodyPr>
            <a:normAutofit/>
          </a:bodyPr>
          <a:lstStyle/>
          <a:p>
            <a:pPr indent="713740" algn="just"/>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广东</a:t>
            </a: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月学考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如图所示，连接负载的固定</a:t>
            </a:r>
            <a:r>
              <a:rPr lang="en-US" altLang="zh-CN" b="1" kern="100" dirty="0">
                <a:latin typeface="Times New Roman"/>
                <a:ea typeface="方正细黑一简体"/>
                <a:cs typeface="Courier New"/>
              </a:rPr>
              <a:t>U</a:t>
            </a:r>
            <a:r>
              <a:rPr lang="zh-CN" altLang="zh-CN" b="1" kern="100" dirty="0">
                <a:latin typeface="Times New Roman"/>
                <a:ea typeface="方正细黑一简体"/>
                <a:cs typeface="Times New Roman"/>
              </a:rPr>
              <a:t>型金属导轨</a:t>
            </a:r>
            <a:r>
              <a:rPr lang="en-US" altLang="zh-CN" b="1" i="1" kern="100" dirty="0">
                <a:latin typeface="Times New Roman"/>
                <a:ea typeface="方正细黑一简体"/>
                <a:cs typeface="Courier New"/>
              </a:rPr>
              <a:t>abcd</a:t>
            </a:r>
            <a:r>
              <a:rPr lang="zh-CN" altLang="zh-CN" b="1" kern="100" dirty="0" smtClean="0">
                <a:latin typeface="Times New Roman"/>
                <a:ea typeface="方正细黑一简体"/>
                <a:cs typeface="Times New Roman"/>
              </a:rPr>
              <a:t>，放</a:t>
            </a:r>
            <a:r>
              <a:rPr lang="zh-CN" altLang="zh-CN" b="1" kern="100" dirty="0">
                <a:latin typeface="Times New Roman"/>
                <a:ea typeface="方正细黑一简体"/>
                <a:cs typeface="Times New Roman"/>
              </a:rPr>
              <a:t>置在与导轨平面垂直的匀强磁场中。导轨上有一根可自由滑动的金属棒</a:t>
            </a:r>
            <a:r>
              <a:rPr lang="en-US" altLang="zh-CN" b="1" i="1" kern="100" dirty="0">
                <a:latin typeface="Times New Roman"/>
                <a:ea typeface="方正细黑一简体"/>
                <a:cs typeface="Courier New"/>
              </a:rPr>
              <a:t>ef</a:t>
            </a:r>
            <a:r>
              <a:rPr lang="zh-CN" altLang="zh-CN" b="1" kern="100" dirty="0">
                <a:latin typeface="Times New Roman"/>
                <a:ea typeface="方正细黑一简体"/>
                <a:cs typeface="Times New Roman"/>
              </a:rPr>
              <a:t>，在金属棒向左平移的过程中。下列说法正确的是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．穿过</a:t>
            </a:r>
            <a:r>
              <a:rPr lang="en-US" altLang="zh-CN" b="1" i="1" kern="100" dirty="0">
                <a:latin typeface="Times New Roman"/>
                <a:ea typeface="方正细黑一简体"/>
                <a:cs typeface="Courier New"/>
              </a:rPr>
              <a:t>ebcf</a:t>
            </a:r>
            <a:r>
              <a:rPr lang="zh-CN" altLang="zh-CN" b="1" kern="100" dirty="0">
                <a:latin typeface="Times New Roman"/>
                <a:ea typeface="方正细黑一简体"/>
                <a:cs typeface="Times New Roman"/>
              </a:rPr>
              <a:t>回路的磁通量不变</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．穿过</a:t>
            </a:r>
            <a:r>
              <a:rPr lang="en-US" altLang="zh-CN" b="1" i="1" kern="100" dirty="0">
                <a:latin typeface="Times New Roman"/>
                <a:ea typeface="方正细黑一简体"/>
                <a:cs typeface="Courier New"/>
              </a:rPr>
              <a:t>ebcf</a:t>
            </a:r>
            <a:r>
              <a:rPr lang="zh-CN" altLang="zh-CN" b="1" kern="100" dirty="0">
                <a:latin typeface="Times New Roman"/>
                <a:ea typeface="方正细黑一简体"/>
                <a:cs typeface="Times New Roman"/>
              </a:rPr>
              <a:t>回路的磁通量变小</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ae</a:t>
            </a:r>
            <a:r>
              <a:rPr lang="zh-CN" altLang="zh-CN" b="1" kern="100" dirty="0">
                <a:latin typeface="Times New Roman"/>
                <a:ea typeface="方正细黑一简体"/>
                <a:cs typeface="Times New Roman"/>
              </a:rPr>
              <a:t>段有电流通过</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bc</a:t>
            </a:r>
            <a:r>
              <a:rPr lang="zh-CN" altLang="zh-CN" b="1" kern="100" dirty="0">
                <a:latin typeface="Times New Roman"/>
                <a:ea typeface="方正细黑一简体"/>
                <a:cs typeface="Times New Roman"/>
              </a:rPr>
              <a:t>段有电流通过</a:t>
            </a:r>
            <a:endParaRPr lang="zh-CN" altLang="zh-CN" sz="1050" kern="100" dirty="0">
              <a:latin typeface="宋体"/>
              <a:cs typeface="Courier New"/>
            </a:endParaRPr>
          </a:p>
          <a:p>
            <a:endParaRPr lang="zh-CN" altLang="en-US" dirty="0"/>
          </a:p>
        </p:txBody>
      </p:sp>
      <p:pic>
        <p:nvPicPr>
          <p:cNvPr id="2050" name="Picture 2" descr="22WLGDXK-3.TIF"/>
          <p:cNvPicPr>
            <a:picLocks noChangeAspect="1" noChangeArrowheads="1"/>
          </p:cNvPicPr>
          <p:nvPr/>
        </p:nvPicPr>
        <p:blipFill>
          <a:blip r:embed="rId9" r:link="rId10" cstate="print">
            <a:extLst>
              <a:ext uri="{28A0092B-C50C-407E-A947-70E740481C1C}">
                <a14:useLocalDpi xmlns:a14="http://schemas.microsoft.com/office/drawing/2010/main" val="0"/>
              </a:ext>
            </a:extLst>
          </a:blip>
          <a:srcRect/>
          <a:stretch>
            <a:fillRect/>
          </a:stretch>
        </p:blipFill>
        <p:spPr bwMode="auto">
          <a:xfrm>
            <a:off x="7397750" y="3501008"/>
            <a:ext cx="2803315" cy="1633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4017484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21">
            <a:hlinkClick r:id="rId2" action="ppaction://hlinksldjump"/>
          </p:cNvPr>
          <p:cNvSpPr>
            <a:spLocks noChangeArrowheads="1"/>
          </p:cNvSpPr>
          <p:nvPr/>
        </p:nvSpPr>
        <p:spPr bwMode="auto">
          <a:xfrm>
            <a:off x="33694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1</a:t>
            </a:r>
          </a:p>
        </p:txBody>
      </p:sp>
      <p:sp>
        <p:nvSpPr>
          <p:cNvPr id="19" name="Rectangle 21">
            <a:hlinkClick r:id="rId3" action="ppaction://hlinksldjump"/>
          </p:cNvPr>
          <p:cNvSpPr>
            <a:spLocks noChangeArrowheads="1"/>
          </p:cNvSpPr>
          <p:nvPr/>
        </p:nvSpPr>
        <p:spPr bwMode="auto">
          <a:xfrm>
            <a:off x="581804"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schemeClr val="accent6">
                    <a:lumMod val="75000"/>
                  </a:schemeClr>
                </a:solidFill>
                <a:latin typeface="Arial" panose="020B0604020202020204" pitchFamily="34" charset="0"/>
                <a:ea typeface="楷体" panose="02010609060101010101" pitchFamily="49" charset="-122"/>
                <a:cs typeface="Arial" panose="020B0604020202020204" pitchFamily="34" charset="0"/>
              </a:rPr>
              <a:t>2</a:t>
            </a:r>
          </a:p>
        </p:txBody>
      </p:sp>
      <p:sp>
        <p:nvSpPr>
          <p:cNvPr id="20" name="Rectangle 21">
            <a:hlinkClick r:id="rId4" action="ppaction://hlinksldjump"/>
          </p:cNvPr>
          <p:cNvSpPr>
            <a:spLocks noChangeArrowheads="1"/>
          </p:cNvSpPr>
          <p:nvPr/>
        </p:nvSpPr>
        <p:spPr bwMode="auto">
          <a:xfrm>
            <a:off x="90723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3</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1" name="Rectangle 21">
            <a:hlinkClick r:id="rId5" action="ppaction://hlinksldjump"/>
          </p:cNvPr>
          <p:cNvSpPr>
            <a:spLocks noChangeArrowheads="1"/>
          </p:cNvSpPr>
          <p:nvPr/>
        </p:nvSpPr>
        <p:spPr bwMode="auto">
          <a:xfrm>
            <a:off x="119238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4</a:t>
            </a:r>
          </a:p>
        </p:txBody>
      </p:sp>
      <p:sp>
        <p:nvSpPr>
          <p:cNvPr id="22" name="Rectangle 21">
            <a:hlinkClick r:id="rId6" action="ppaction://hlinksldjump"/>
          </p:cNvPr>
          <p:cNvSpPr>
            <a:spLocks noChangeArrowheads="1"/>
          </p:cNvSpPr>
          <p:nvPr/>
        </p:nvSpPr>
        <p:spPr bwMode="auto">
          <a:xfrm>
            <a:off x="147752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5</a:t>
            </a:r>
          </a:p>
        </p:txBody>
      </p:sp>
      <p:sp>
        <p:nvSpPr>
          <p:cNvPr id="23" name="Rectangle 21">
            <a:hlinkClick r:id="rId7" action="ppaction://hlinksldjump"/>
          </p:cNvPr>
          <p:cNvSpPr>
            <a:spLocks noChangeArrowheads="1"/>
          </p:cNvSpPr>
          <p:nvPr/>
        </p:nvSpPr>
        <p:spPr bwMode="auto">
          <a:xfrm>
            <a:off x="176267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6</a:t>
            </a:r>
          </a:p>
        </p:txBody>
      </p:sp>
      <p:sp>
        <p:nvSpPr>
          <p:cNvPr id="24" name="Rectangle 21">
            <a:hlinkClick r:id="rId8" action="ppaction://hlinksldjump"/>
          </p:cNvPr>
          <p:cNvSpPr>
            <a:spLocks noChangeArrowheads="1"/>
          </p:cNvSpPr>
          <p:nvPr/>
        </p:nvSpPr>
        <p:spPr bwMode="auto">
          <a:xfrm>
            <a:off x="204781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a:solidFill>
                  <a:prstClr val="black"/>
                </a:solidFill>
                <a:latin typeface="Arial" panose="020B0604020202020204" pitchFamily="34" charset="0"/>
                <a:ea typeface="楷体" panose="02010609060101010101" pitchFamily="49" charset="-122"/>
                <a:cs typeface="Arial" panose="020B0604020202020204" pitchFamily="34" charset="0"/>
              </a:rPr>
              <a:t>7</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37" name="内容占位符 2"/>
          <p:cNvSpPr>
            <a:spLocks noGrp="1"/>
          </p:cNvSpPr>
          <p:nvPr>
            <p:ph idx="1"/>
          </p:nvPr>
        </p:nvSpPr>
        <p:spPr>
          <a:xfrm>
            <a:off x="609759" y="836712"/>
            <a:ext cx="10975658" cy="5390057"/>
          </a:xfrm>
        </p:spPr>
        <p:txBody>
          <a:bodyPr/>
          <a:lstStyle/>
          <a:p>
            <a:pPr indent="713740" algn="just"/>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因</a:t>
            </a:r>
            <a:r>
              <a:rPr lang="zh-CN" altLang="zh-CN" b="1" kern="100" dirty="0">
                <a:latin typeface="Times New Roman"/>
                <a:ea typeface="方正细黑一简体"/>
                <a:cs typeface="Times New Roman"/>
              </a:rPr>
              <a:t>为</a:t>
            </a:r>
            <a:r>
              <a:rPr lang="en-US" altLang="zh-CN" b="1" i="1" kern="100" dirty="0">
                <a:latin typeface="Times New Roman"/>
                <a:ea typeface="方正细黑一简体"/>
                <a:cs typeface="Courier New"/>
              </a:rPr>
              <a:t>ebcf</a:t>
            </a:r>
            <a:r>
              <a:rPr lang="zh-CN" altLang="zh-CN" b="1" kern="100" dirty="0">
                <a:latin typeface="Times New Roman"/>
                <a:ea typeface="方正细黑一简体"/>
                <a:cs typeface="Times New Roman"/>
              </a:rPr>
              <a:t>回路的面积变大，由</a:t>
            </a:r>
            <a:r>
              <a:rPr lang="en-US" altLang="zh-CN" b="1" i="1" kern="100" dirty="0">
                <a:latin typeface="Times New Roman"/>
                <a:ea typeface="方正细黑一简体"/>
                <a:cs typeface="Courier New"/>
              </a:rPr>
              <a:t>Φ</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BS</a:t>
            </a:r>
            <a:r>
              <a:rPr lang="zh-CN" altLang="zh-CN" b="1" kern="100" dirty="0">
                <a:latin typeface="Times New Roman"/>
                <a:ea typeface="方正细黑一简体"/>
                <a:cs typeface="Times New Roman"/>
              </a:rPr>
              <a:t>知穿过</a:t>
            </a:r>
            <a:r>
              <a:rPr lang="en-US" altLang="zh-CN" b="1" i="1" kern="100" dirty="0">
                <a:latin typeface="Times New Roman"/>
                <a:ea typeface="方正细黑一简体"/>
                <a:cs typeface="Courier New"/>
              </a:rPr>
              <a:t>ebcf</a:t>
            </a:r>
            <a:r>
              <a:rPr lang="zh-CN" altLang="zh-CN" b="1" kern="100" dirty="0">
                <a:latin typeface="Times New Roman"/>
                <a:ea typeface="方正细黑一简体"/>
                <a:cs typeface="Times New Roman"/>
              </a:rPr>
              <a:t>回路的磁通量变大，</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错误；因为</a:t>
            </a:r>
            <a:r>
              <a:rPr lang="en-US" altLang="zh-CN" b="1" i="1" kern="100" dirty="0">
                <a:latin typeface="Times New Roman"/>
                <a:ea typeface="方正细黑一简体"/>
                <a:cs typeface="Courier New"/>
              </a:rPr>
              <a:t>ae</a:t>
            </a:r>
            <a:r>
              <a:rPr lang="zh-CN" altLang="zh-CN" b="1" kern="100" dirty="0">
                <a:latin typeface="Times New Roman"/>
                <a:ea typeface="方正细黑一简体"/>
                <a:cs typeface="Times New Roman"/>
              </a:rPr>
              <a:t>段不在闭合回路里，所以无电流通过，</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错误；因为穿过</a:t>
            </a:r>
            <a:r>
              <a:rPr lang="en-US" altLang="zh-CN" b="1" i="1" kern="100" dirty="0">
                <a:latin typeface="Times New Roman"/>
                <a:ea typeface="方正细黑一简体"/>
                <a:cs typeface="Courier New"/>
              </a:rPr>
              <a:t>ebcf</a:t>
            </a:r>
            <a:r>
              <a:rPr lang="zh-CN" altLang="zh-CN" b="1" kern="100" dirty="0">
                <a:latin typeface="Times New Roman"/>
                <a:ea typeface="方正细黑一简体"/>
                <a:cs typeface="Times New Roman"/>
              </a:rPr>
              <a:t>闭合回路的磁通量变大，即有感应电流产生，故</a:t>
            </a:r>
            <a:r>
              <a:rPr lang="en-US" altLang="zh-CN" b="1" i="1" kern="100" dirty="0">
                <a:latin typeface="Times New Roman"/>
                <a:ea typeface="方正细黑一简体"/>
                <a:cs typeface="Courier New"/>
              </a:rPr>
              <a:t>bc</a:t>
            </a:r>
            <a:r>
              <a:rPr lang="zh-CN" altLang="zh-CN" b="1" kern="100" dirty="0">
                <a:latin typeface="Times New Roman"/>
                <a:ea typeface="方正细黑一简体"/>
                <a:cs typeface="Times New Roman"/>
              </a:rPr>
              <a:t>段有电流通过，</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正确。</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252355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7">
                                            <p:txEl>
                                              <p:pRg st="1" end="1"/>
                                            </p:txEl>
                                          </p:spTgt>
                                        </p:tgtEl>
                                        <p:attrNameLst>
                                          <p:attrName>style.visibility</p:attrName>
                                        </p:attrNameLst>
                                      </p:cBhvr>
                                      <p:to>
                                        <p:strVal val="visible"/>
                                      </p:to>
                                    </p:set>
                                    <p:animEffect transition="in" filter="barn(inVertical)">
                                      <p:cBhvr>
                                        <p:cTn id="7" dur="500"/>
                                        <p:tgtEl>
                                          <p:spTgt spid="3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21">
            <a:hlinkClick r:id="rId2" action="ppaction://hlinksldjump"/>
          </p:cNvPr>
          <p:cNvSpPr>
            <a:spLocks noChangeArrowheads="1"/>
          </p:cNvSpPr>
          <p:nvPr/>
        </p:nvSpPr>
        <p:spPr bwMode="auto">
          <a:xfrm>
            <a:off x="33694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1</a:t>
            </a:r>
          </a:p>
        </p:txBody>
      </p:sp>
      <p:sp>
        <p:nvSpPr>
          <p:cNvPr id="19" name="Rectangle 21">
            <a:hlinkClick r:id="rId3" action="ppaction://hlinksldjump"/>
          </p:cNvPr>
          <p:cNvSpPr>
            <a:spLocks noChangeArrowheads="1"/>
          </p:cNvSpPr>
          <p:nvPr/>
        </p:nvSpPr>
        <p:spPr bwMode="auto">
          <a:xfrm>
            <a:off x="581804"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2</a:t>
            </a:r>
          </a:p>
        </p:txBody>
      </p:sp>
      <p:sp>
        <p:nvSpPr>
          <p:cNvPr id="20" name="Rectangle 21">
            <a:hlinkClick r:id="rId4" action="ppaction://hlinksldjump"/>
          </p:cNvPr>
          <p:cNvSpPr>
            <a:spLocks noChangeArrowheads="1"/>
          </p:cNvSpPr>
          <p:nvPr/>
        </p:nvSpPr>
        <p:spPr bwMode="auto">
          <a:xfrm>
            <a:off x="90723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schemeClr val="accent6">
                    <a:lumMod val="75000"/>
                  </a:schemeClr>
                </a:solidFill>
                <a:latin typeface="Arial" panose="020B0604020202020204" pitchFamily="34" charset="0"/>
                <a:ea typeface="楷体" panose="02010609060101010101" pitchFamily="49" charset="-122"/>
                <a:cs typeface="Arial" panose="020B0604020202020204" pitchFamily="34" charset="0"/>
              </a:rPr>
              <a:t>3</a:t>
            </a:r>
            <a:endParaRPr lang="en-US" altLang="zh-CN" sz="1400" dirty="0">
              <a:solidFill>
                <a:schemeClr val="accent6">
                  <a:lumMod val="75000"/>
                </a:schemeClr>
              </a:solidFill>
              <a:latin typeface="Arial" panose="020B0604020202020204" pitchFamily="34" charset="0"/>
              <a:ea typeface="楷体" panose="02010609060101010101" pitchFamily="49" charset="-122"/>
              <a:cs typeface="Arial" panose="020B0604020202020204" pitchFamily="34" charset="0"/>
            </a:endParaRPr>
          </a:p>
        </p:txBody>
      </p:sp>
      <p:sp>
        <p:nvSpPr>
          <p:cNvPr id="21" name="Rectangle 21">
            <a:hlinkClick r:id="rId5" action="ppaction://hlinksldjump"/>
          </p:cNvPr>
          <p:cNvSpPr>
            <a:spLocks noChangeArrowheads="1"/>
          </p:cNvSpPr>
          <p:nvPr/>
        </p:nvSpPr>
        <p:spPr bwMode="auto">
          <a:xfrm>
            <a:off x="119238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4</a:t>
            </a:r>
          </a:p>
        </p:txBody>
      </p:sp>
      <p:sp>
        <p:nvSpPr>
          <p:cNvPr id="22" name="Rectangle 21">
            <a:hlinkClick r:id="rId6" action="ppaction://hlinksldjump"/>
          </p:cNvPr>
          <p:cNvSpPr>
            <a:spLocks noChangeArrowheads="1"/>
          </p:cNvSpPr>
          <p:nvPr/>
        </p:nvSpPr>
        <p:spPr bwMode="auto">
          <a:xfrm>
            <a:off x="147752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5</a:t>
            </a:r>
          </a:p>
        </p:txBody>
      </p:sp>
      <p:sp>
        <p:nvSpPr>
          <p:cNvPr id="23" name="Rectangle 21">
            <a:hlinkClick r:id="rId7" action="ppaction://hlinksldjump"/>
          </p:cNvPr>
          <p:cNvSpPr>
            <a:spLocks noChangeArrowheads="1"/>
          </p:cNvSpPr>
          <p:nvPr/>
        </p:nvSpPr>
        <p:spPr bwMode="auto">
          <a:xfrm>
            <a:off x="176267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6</a:t>
            </a:r>
          </a:p>
        </p:txBody>
      </p:sp>
      <p:sp>
        <p:nvSpPr>
          <p:cNvPr id="24" name="Rectangle 21">
            <a:hlinkClick r:id="rId8" action="ppaction://hlinksldjump"/>
          </p:cNvPr>
          <p:cNvSpPr>
            <a:spLocks noChangeArrowheads="1"/>
          </p:cNvSpPr>
          <p:nvPr/>
        </p:nvSpPr>
        <p:spPr bwMode="auto">
          <a:xfrm>
            <a:off x="204781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a:solidFill>
                  <a:prstClr val="black"/>
                </a:solidFill>
                <a:latin typeface="Arial" panose="020B0604020202020204" pitchFamily="34" charset="0"/>
                <a:ea typeface="楷体" panose="02010609060101010101" pitchFamily="49" charset="-122"/>
                <a:cs typeface="Arial" panose="020B0604020202020204" pitchFamily="34" charset="0"/>
              </a:rPr>
              <a:t>7</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37" name="内容占位符 2"/>
          <p:cNvSpPr>
            <a:spLocks noGrp="1"/>
          </p:cNvSpPr>
          <p:nvPr>
            <p:ph idx="1"/>
          </p:nvPr>
        </p:nvSpPr>
        <p:spPr>
          <a:xfrm>
            <a:off x="609759" y="836712"/>
            <a:ext cx="10975658" cy="5390057"/>
          </a:xfrm>
        </p:spPr>
        <p:txBody>
          <a:bodyPr/>
          <a:lstStyle/>
          <a:p>
            <a:pPr indent="713740" algn="just"/>
            <a:r>
              <a:rPr lang="en-US" altLang="zh-CN" b="1" kern="100" dirty="0">
                <a:latin typeface="Times New Roman"/>
                <a:ea typeface="方正细黑一简体"/>
                <a:cs typeface="Courier New"/>
              </a:rPr>
              <a:t>3.</a:t>
            </a:r>
            <a:r>
              <a:rPr lang="zh-CN" altLang="zh-CN" sz="1050" kern="100" dirty="0">
                <a:latin typeface="宋体"/>
                <a:cs typeface="Courier New"/>
              </a:rPr>
              <a:t> </a:t>
            </a:r>
            <a:r>
              <a:rPr lang="zh-CN" altLang="zh-CN" b="1" kern="100" dirty="0">
                <a:latin typeface="Times New Roman"/>
                <a:ea typeface="方正细黑一简体"/>
                <a:cs typeface="Times New Roman"/>
              </a:rPr>
              <a:t>如图所示，绕在铁芯上的线圈与电源、滑动变阻器和开关组成闭合回路，在铁芯的右端套有一个表面绝缘的铜环</a:t>
            </a:r>
            <a:r>
              <a:rPr lang="en-US" altLang="zh-CN" b="1" i="1" kern="100" dirty="0">
                <a:latin typeface="Times New Roman"/>
                <a:ea typeface="方正细黑一简体"/>
                <a:cs typeface="Courier New"/>
              </a:rPr>
              <a:t>A</a:t>
            </a:r>
            <a:r>
              <a:rPr lang="zh-CN" altLang="zh-CN" b="1" kern="100" dirty="0">
                <a:latin typeface="Times New Roman"/>
                <a:ea typeface="方正细黑一简体"/>
                <a:cs typeface="Times New Roman"/>
              </a:rPr>
              <a:t>，下列情况中铜环</a:t>
            </a:r>
            <a:r>
              <a:rPr lang="en-US" altLang="zh-CN" b="1" i="1" kern="100" dirty="0">
                <a:latin typeface="Times New Roman"/>
                <a:ea typeface="方正细黑一简体"/>
                <a:cs typeface="Courier New"/>
              </a:rPr>
              <a:t>A</a:t>
            </a:r>
            <a:r>
              <a:rPr lang="zh-CN" altLang="zh-CN" b="1" kern="100" dirty="0">
                <a:latin typeface="Times New Roman"/>
                <a:ea typeface="方正细黑一简体"/>
                <a:cs typeface="Times New Roman"/>
              </a:rPr>
              <a:t>中没有感应电流的是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．线圈中通以恒定的电流</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．通电时，使变阻器的滑片</a:t>
            </a:r>
            <a:r>
              <a:rPr lang="en-US" altLang="zh-CN" b="1" i="1" kern="100" dirty="0">
                <a:latin typeface="Times New Roman"/>
                <a:ea typeface="方正细黑一简体"/>
                <a:cs typeface="Courier New"/>
              </a:rPr>
              <a:t>P</a:t>
            </a:r>
            <a:r>
              <a:rPr lang="zh-CN" altLang="zh-CN" b="1" kern="100" dirty="0">
                <a:latin typeface="Times New Roman"/>
                <a:ea typeface="方正细黑一简体"/>
                <a:cs typeface="Times New Roman"/>
              </a:rPr>
              <a:t>做匀速移动</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．通电时，使变阻器的滑片</a:t>
            </a:r>
            <a:r>
              <a:rPr lang="en-US" altLang="zh-CN" b="1" i="1" kern="100" dirty="0">
                <a:latin typeface="Times New Roman"/>
                <a:ea typeface="方正细黑一简体"/>
                <a:cs typeface="Courier New"/>
              </a:rPr>
              <a:t>P</a:t>
            </a:r>
            <a:r>
              <a:rPr lang="zh-CN" altLang="zh-CN" b="1" kern="100" dirty="0">
                <a:latin typeface="Times New Roman"/>
                <a:ea typeface="方正细黑一简体"/>
                <a:cs typeface="Times New Roman"/>
              </a:rPr>
              <a:t>做加速移动</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．将开关突然断开的瞬间</a:t>
            </a:r>
            <a:endParaRPr lang="zh-CN" altLang="zh-CN" sz="1050" kern="100" dirty="0">
              <a:latin typeface="宋体"/>
              <a:cs typeface="Courier New"/>
            </a:endParaRPr>
          </a:p>
          <a:p>
            <a:endParaRPr lang="zh-CN" altLang="en-US" dirty="0"/>
          </a:p>
        </p:txBody>
      </p:sp>
      <p:pic>
        <p:nvPicPr>
          <p:cNvPr id="3074" name="Picture 2" descr="F:\人教物理必修第三册（合版）\21XRJWL13-58.TIF"/>
          <p:cNvPicPr>
            <a:picLocks noChangeAspect="1" noChangeArrowheads="1"/>
          </p:cNvPicPr>
          <p:nvPr/>
        </p:nvPicPr>
        <p:blipFill>
          <a:blip r:embed="rId9" r:link="rId10" cstate="print">
            <a:extLst>
              <a:ext uri="{28A0092B-C50C-407E-A947-70E740481C1C}">
                <a14:useLocalDpi xmlns:a14="http://schemas.microsoft.com/office/drawing/2010/main" val="0"/>
              </a:ext>
            </a:extLst>
          </a:blip>
          <a:srcRect/>
          <a:stretch>
            <a:fillRect/>
          </a:stretch>
        </p:blipFill>
        <p:spPr bwMode="auto">
          <a:xfrm>
            <a:off x="8545859" y="2636912"/>
            <a:ext cx="2702073" cy="19936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6455082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21">
            <a:hlinkClick r:id="rId2" action="ppaction://hlinksldjump"/>
          </p:cNvPr>
          <p:cNvSpPr>
            <a:spLocks noChangeArrowheads="1"/>
          </p:cNvSpPr>
          <p:nvPr/>
        </p:nvSpPr>
        <p:spPr bwMode="auto">
          <a:xfrm>
            <a:off x="33694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1</a:t>
            </a:r>
          </a:p>
        </p:txBody>
      </p:sp>
      <p:sp>
        <p:nvSpPr>
          <p:cNvPr id="19" name="Rectangle 21">
            <a:hlinkClick r:id="rId3" action="ppaction://hlinksldjump"/>
          </p:cNvPr>
          <p:cNvSpPr>
            <a:spLocks noChangeArrowheads="1"/>
          </p:cNvSpPr>
          <p:nvPr/>
        </p:nvSpPr>
        <p:spPr bwMode="auto">
          <a:xfrm>
            <a:off x="581804"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2</a:t>
            </a:r>
          </a:p>
        </p:txBody>
      </p:sp>
      <p:sp>
        <p:nvSpPr>
          <p:cNvPr id="20" name="Rectangle 21">
            <a:hlinkClick r:id="rId4" action="ppaction://hlinksldjump"/>
          </p:cNvPr>
          <p:cNvSpPr>
            <a:spLocks noChangeArrowheads="1"/>
          </p:cNvSpPr>
          <p:nvPr/>
        </p:nvSpPr>
        <p:spPr bwMode="auto">
          <a:xfrm>
            <a:off x="90723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schemeClr val="accent6">
                    <a:lumMod val="75000"/>
                  </a:schemeClr>
                </a:solidFill>
                <a:latin typeface="Arial" panose="020B0604020202020204" pitchFamily="34" charset="0"/>
                <a:ea typeface="楷体" panose="02010609060101010101" pitchFamily="49" charset="-122"/>
                <a:cs typeface="Arial" panose="020B0604020202020204" pitchFamily="34" charset="0"/>
              </a:rPr>
              <a:t>3</a:t>
            </a:r>
            <a:endParaRPr lang="en-US" altLang="zh-CN" sz="1400" dirty="0">
              <a:solidFill>
                <a:schemeClr val="accent6">
                  <a:lumMod val="75000"/>
                </a:schemeClr>
              </a:solidFill>
              <a:latin typeface="Arial" panose="020B0604020202020204" pitchFamily="34" charset="0"/>
              <a:ea typeface="楷体" panose="02010609060101010101" pitchFamily="49" charset="-122"/>
              <a:cs typeface="Arial" panose="020B0604020202020204" pitchFamily="34" charset="0"/>
            </a:endParaRPr>
          </a:p>
        </p:txBody>
      </p:sp>
      <p:sp>
        <p:nvSpPr>
          <p:cNvPr id="21" name="Rectangle 21">
            <a:hlinkClick r:id="rId5" action="ppaction://hlinksldjump"/>
          </p:cNvPr>
          <p:cNvSpPr>
            <a:spLocks noChangeArrowheads="1"/>
          </p:cNvSpPr>
          <p:nvPr/>
        </p:nvSpPr>
        <p:spPr bwMode="auto">
          <a:xfrm>
            <a:off x="119238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4</a:t>
            </a:r>
          </a:p>
        </p:txBody>
      </p:sp>
      <p:sp>
        <p:nvSpPr>
          <p:cNvPr id="22" name="Rectangle 21">
            <a:hlinkClick r:id="rId6" action="ppaction://hlinksldjump"/>
          </p:cNvPr>
          <p:cNvSpPr>
            <a:spLocks noChangeArrowheads="1"/>
          </p:cNvSpPr>
          <p:nvPr/>
        </p:nvSpPr>
        <p:spPr bwMode="auto">
          <a:xfrm>
            <a:off x="147752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5</a:t>
            </a:r>
          </a:p>
        </p:txBody>
      </p:sp>
      <p:sp>
        <p:nvSpPr>
          <p:cNvPr id="23" name="Rectangle 21">
            <a:hlinkClick r:id="rId7" action="ppaction://hlinksldjump"/>
          </p:cNvPr>
          <p:cNvSpPr>
            <a:spLocks noChangeArrowheads="1"/>
          </p:cNvSpPr>
          <p:nvPr/>
        </p:nvSpPr>
        <p:spPr bwMode="auto">
          <a:xfrm>
            <a:off x="176267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6</a:t>
            </a:r>
          </a:p>
        </p:txBody>
      </p:sp>
      <p:sp>
        <p:nvSpPr>
          <p:cNvPr id="24" name="Rectangle 21">
            <a:hlinkClick r:id="rId8" action="ppaction://hlinksldjump"/>
          </p:cNvPr>
          <p:cNvSpPr>
            <a:spLocks noChangeArrowheads="1"/>
          </p:cNvSpPr>
          <p:nvPr/>
        </p:nvSpPr>
        <p:spPr bwMode="auto">
          <a:xfrm>
            <a:off x="204781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a:solidFill>
                  <a:prstClr val="black"/>
                </a:solidFill>
                <a:latin typeface="Arial" panose="020B0604020202020204" pitchFamily="34" charset="0"/>
                <a:ea typeface="楷体" panose="02010609060101010101" pitchFamily="49" charset="-122"/>
                <a:cs typeface="Arial" panose="020B0604020202020204" pitchFamily="34" charset="0"/>
              </a:rPr>
              <a:t>7</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37" name="内容占位符 2"/>
          <p:cNvSpPr>
            <a:spLocks noGrp="1"/>
          </p:cNvSpPr>
          <p:nvPr>
            <p:ph idx="1"/>
          </p:nvPr>
        </p:nvSpPr>
        <p:spPr>
          <a:xfrm>
            <a:off x="609759" y="836712"/>
            <a:ext cx="10975658" cy="5390057"/>
          </a:xfrm>
        </p:spPr>
        <p:txBody>
          <a:bodyPr/>
          <a:lstStyle/>
          <a:p>
            <a:pPr indent="713740" algn="just"/>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线</a:t>
            </a:r>
            <a:r>
              <a:rPr lang="zh-CN" altLang="zh-CN" b="1" kern="100" dirty="0">
                <a:latin typeface="Times New Roman"/>
                <a:ea typeface="方正细黑一简体"/>
                <a:cs typeface="Times New Roman"/>
              </a:rPr>
              <a:t>圈中通以恒定的电流时，线圈产生稳定的磁场，穿过铜环</a:t>
            </a:r>
            <a:r>
              <a:rPr lang="en-US" altLang="zh-CN" b="1" i="1" kern="100" dirty="0">
                <a:latin typeface="Times New Roman"/>
                <a:ea typeface="方正细黑一简体"/>
                <a:cs typeface="Courier New"/>
              </a:rPr>
              <a:t>A</a:t>
            </a:r>
            <a:r>
              <a:rPr lang="zh-CN" altLang="zh-CN" b="1" kern="100" dirty="0">
                <a:latin typeface="Times New Roman"/>
                <a:ea typeface="方正细黑一简体"/>
                <a:cs typeface="Times New Roman"/>
              </a:rPr>
              <a:t>的磁通量不变，没有感应电流产生；通电时，使变阻器的滑片</a:t>
            </a:r>
            <a:r>
              <a:rPr lang="en-US" altLang="zh-CN" b="1" i="1" kern="100" dirty="0">
                <a:latin typeface="Times New Roman"/>
                <a:ea typeface="方正细黑一简体"/>
                <a:cs typeface="Courier New"/>
              </a:rPr>
              <a:t>P</a:t>
            </a:r>
            <a:r>
              <a:rPr lang="zh-CN" altLang="zh-CN" b="1" kern="100" dirty="0">
                <a:latin typeface="Times New Roman"/>
                <a:ea typeface="方正细黑一简体"/>
                <a:cs typeface="Times New Roman"/>
              </a:rPr>
              <a:t>滑动时，变阻器接入电路的电阻变化，回路中的电流变化，线圈产生的磁场变化，穿过铜环</a:t>
            </a:r>
            <a:r>
              <a:rPr lang="en-US" altLang="zh-CN" b="1" i="1" kern="100" dirty="0">
                <a:latin typeface="Times New Roman"/>
                <a:ea typeface="方正细黑一简体"/>
                <a:cs typeface="Courier New"/>
              </a:rPr>
              <a:t>A</a:t>
            </a:r>
            <a:r>
              <a:rPr lang="zh-CN" altLang="zh-CN" b="1" kern="100" dirty="0">
                <a:latin typeface="Times New Roman"/>
                <a:ea typeface="方正细黑一简体"/>
                <a:cs typeface="Times New Roman"/>
              </a:rPr>
              <a:t>的磁通量变化，产生感应电流；将开关突然断开的瞬间，线圈产生的磁场从有到无，穿过铜环</a:t>
            </a:r>
            <a:r>
              <a:rPr lang="en-US" altLang="zh-CN" b="1" i="1" kern="100" dirty="0">
                <a:latin typeface="Times New Roman"/>
                <a:ea typeface="方正细黑一简体"/>
                <a:cs typeface="Courier New"/>
              </a:rPr>
              <a:t>A</a:t>
            </a:r>
            <a:r>
              <a:rPr lang="zh-CN" altLang="zh-CN" b="1" kern="100" dirty="0">
                <a:latin typeface="Times New Roman"/>
                <a:ea typeface="方正细黑一简体"/>
                <a:cs typeface="Times New Roman"/>
              </a:rPr>
              <a:t>的磁通量减小，产生感应电流，故选</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951236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7">
                                            <p:txEl>
                                              <p:pRg st="1" end="1"/>
                                            </p:txEl>
                                          </p:spTgt>
                                        </p:tgtEl>
                                        <p:attrNameLst>
                                          <p:attrName>style.visibility</p:attrName>
                                        </p:attrNameLst>
                                      </p:cBhvr>
                                      <p:to>
                                        <p:strVal val="visible"/>
                                      </p:to>
                                    </p:set>
                                    <p:animEffect transition="in" filter="barn(inVertical)">
                                      <p:cBhvr>
                                        <p:cTn id="7" dur="500"/>
                                        <p:tgtEl>
                                          <p:spTgt spid="3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21">
            <a:hlinkClick r:id="rId2" action="ppaction://hlinksldjump"/>
          </p:cNvPr>
          <p:cNvSpPr>
            <a:spLocks noChangeArrowheads="1"/>
          </p:cNvSpPr>
          <p:nvPr/>
        </p:nvSpPr>
        <p:spPr bwMode="auto">
          <a:xfrm>
            <a:off x="33694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1</a:t>
            </a:r>
          </a:p>
        </p:txBody>
      </p:sp>
      <p:sp>
        <p:nvSpPr>
          <p:cNvPr id="19" name="Rectangle 21">
            <a:hlinkClick r:id="rId3" action="ppaction://hlinksldjump"/>
          </p:cNvPr>
          <p:cNvSpPr>
            <a:spLocks noChangeArrowheads="1"/>
          </p:cNvSpPr>
          <p:nvPr/>
        </p:nvSpPr>
        <p:spPr bwMode="auto">
          <a:xfrm>
            <a:off x="581804"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2</a:t>
            </a:r>
          </a:p>
        </p:txBody>
      </p:sp>
      <p:sp>
        <p:nvSpPr>
          <p:cNvPr id="20" name="Rectangle 21">
            <a:hlinkClick r:id="rId4" action="ppaction://hlinksldjump"/>
          </p:cNvPr>
          <p:cNvSpPr>
            <a:spLocks noChangeArrowheads="1"/>
          </p:cNvSpPr>
          <p:nvPr/>
        </p:nvSpPr>
        <p:spPr bwMode="auto">
          <a:xfrm>
            <a:off x="90723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3</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1" name="Rectangle 21">
            <a:hlinkClick r:id="rId5" action="ppaction://hlinksldjump"/>
          </p:cNvPr>
          <p:cNvSpPr>
            <a:spLocks noChangeArrowheads="1"/>
          </p:cNvSpPr>
          <p:nvPr/>
        </p:nvSpPr>
        <p:spPr bwMode="auto">
          <a:xfrm>
            <a:off x="119238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schemeClr val="accent6">
                    <a:lumMod val="75000"/>
                  </a:schemeClr>
                </a:solidFill>
                <a:latin typeface="Arial" panose="020B0604020202020204" pitchFamily="34" charset="0"/>
                <a:ea typeface="楷体" panose="02010609060101010101" pitchFamily="49" charset="-122"/>
                <a:cs typeface="Arial" panose="020B0604020202020204" pitchFamily="34" charset="0"/>
              </a:rPr>
              <a:t>4</a:t>
            </a:r>
          </a:p>
        </p:txBody>
      </p:sp>
      <p:sp>
        <p:nvSpPr>
          <p:cNvPr id="22" name="Rectangle 21">
            <a:hlinkClick r:id="rId6" action="ppaction://hlinksldjump"/>
          </p:cNvPr>
          <p:cNvSpPr>
            <a:spLocks noChangeArrowheads="1"/>
          </p:cNvSpPr>
          <p:nvPr/>
        </p:nvSpPr>
        <p:spPr bwMode="auto">
          <a:xfrm>
            <a:off x="147752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5</a:t>
            </a:r>
          </a:p>
        </p:txBody>
      </p:sp>
      <p:sp>
        <p:nvSpPr>
          <p:cNvPr id="23" name="Rectangle 21">
            <a:hlinkClick r:id="rId7" action="ppaction://hlinksldjump"/>
          </p:cNvPr>
          <p:cNvSpPr>
            <a:spLocks noChangeArrowheads="1"/>
          </p:cNvSpPr>
          <p:nvPr/>
        </p:nvSpPr>
        <p:spPr bwMode="auto">
          <a:xfrm>
            <a:off x="176267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6</a:t>
            </a:r>
          </a:p>
        </p:txBody>
      </p:sp>
      <p:sp>
        <p:nvSpPr>
          <p:cNvPr id="24" name="Rectangle 21">
            <a:hlinkClick r:id="rId8" action="ppaction://hlinksldjump"/>
          </p:cNvPr>
          <p:cNvSpPr>
            <a:spLocks noChangeArrowheads="1"/>
          </p:cNvSpPr>
          <p:nvPr/>
        </p:nvSpPr>
        <p:spPr bwMode="auto">
          <a:xfrm>
            <a:off x="204781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a:solidFill>
                  <a:prstClr val="black"/>
                </a:solidFill>
                <a:latin typeface="Arial" panose="020B0604020202020204" pitchFamily="34" charset="0"/>
                <a:ea typeface="楷体" panose="02010609060101010101" pitchFamily="49" charset="-122"/>
                <a:cs typeface="Arial" panose="020B0604020202020204" pitchFamily="34" charset="0"/>
              </a:rPr>
              <a:t>7</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37" name="内容占位符 2"/>
          <p:cNvSpPr>
            <a:spLocks noGrp="1"/>
          </p:cNvSpPr>
          <p:nvPr>
            <p:ph idx="1"/>
          </p:nvPr>
        </p:nvSpPr>
        <p:spPr>
          <a:xfrm>
            <a:off x="609759" y="620688"/>
            <a:ext cx="10975658" cy="6048672"/>
          </a:xfrm>
        </p:spPr>
        <p:txBody>
          <a:bodyPr>
            <a:normAutofit/>
          </a:bodyPr>
          <a:lstStyle/>
          <a:p>
            <a:pPr indent="713740" algn="just"/>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动圈式扬声器结构如图所示，圆筒线圈安放在永磁体磁极间的空隙中，能够在空隙中左右运动。音频电流通入线圈中，线圈会左右移动，与线圈连接的纸盒也随着线圈振动而发声。这样的扬声器也可以当话筒使用。关于其两种应用，下列说法正确的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zh-CN" altLang="zh-CN" b="1" kern="100" dirty="0">
                <a:latin typeface="宋体"/>
                <a:ea typeface="Times New Roman"/>
                <a:cs typeface="Courier New"/>
              </a:rPr>
              <a:t> </a:t>
            </a:r>
            <a:r>
              <a:rPr lang="en-US" altLang="zh-CN" b="1" kern="100" dirty="0" smtClean="0">
                <a:latin typeface="宋体"/>
                <a:ea typeface="Times New Roman"/>
                <a:cs typeface="Courier New"/>
              </a:rPr>
              <a:t>)</a:t>
            </a:r>
            <a:endParaRPr lang="zh-CN" altLang="zh-CN" sz="1050" kern="100" dirty="0">
              <a:latin typeface="宋体"/>
              <a:cs typeface="Courier New"/>
            </a:endParaRPr>
          </a:p>
        </p:txBody>
      </p:sp>
      <p:pic>
        <p:nvPicPr>
          <p:cNvPr id="4098" name="Picture 2" descr="F:\人教物理必修第三册（合版）\22RJWL3+338.TIF"/>
          <p:cNvPicPr>
            <a:picLocks noChangeAspect="1" noChangeArrowheads="1"/>
          </p:cNvPicPr>
          <p:nvPr/>
        </p:nvPicPr>
        <p:blipFill>
          <a:blip r:embed="rId9" r:link="rId10" cstate="print">
            <a:extLst>
              <a:ext uri="{28A0092B-C50C-407E-A947-70E740481C1C}">
                <a14:useLocalDpi xmlns:a14="http://schemas.microsoft.com/office/drawing/2010/main" val="0"/>
              </a:ext>
            </a:extLst>
          </a:blip>
          <a:srcRect/>
          <a:stretch>
            <a:fillRect/>
          </a:stretch>
        </p:blipFill>
        <p:spPr bwMode="auto">
          <a:xfrm>
            <a:off x="4369395" y="3501008"/>
            <a:ext cx="3592786" cy="2470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745533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21">
            <a:hlinkClick r:id="rId2" action="ppaction://hlinksldjump"/>
          </p:cNvPr>
          <p:cNvSpPr>
            <a:spLocks noChangeArrowheads="1"/>
          </p:cNvSpPr>
          <p:nvPr/>
        </p:nvSpPr>
        <p:spPr bwMode="auto">
          <a:xfrm>
            <a:off x="33694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1</a:t>
            </a:r>
          </a:p>
        </p:txBody>
      </p:sp>
      <p:sp>
        <p:nvSpPr>
          <p:cNvPr id="18" name="Rectangle 21">
            <a:hlinkClick r:id="rId3" action="ppaction://hlinksldjump"/>
          </p:cNvPr>
          <p:cNvSpPr>
            <a:spLocks noChangeArrowheads="1"/>
          </p:cNvSpPr>
          <p:nvPr/>
        </p:nvSpPr>
        <p:spPr bwMode="auto">
          <a:xfrm>
            <a:off x="581804"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2</a:t>
            </a:r>
          </a:p>
        </p:txBody>
      </p:sp>
      <p:sp>
        <p:nvSpPr>
          <p:cNvPr id="19" name="Rectangle 21">
            <a:hlinkClick r:id="rId4" action="ppaction://hlinksldjump"/>
          </p:cNvPr>
          <p:cNvSpPr>
            <a:spLocks noChangeArrowheads="1"/>
          </p:cNvSpPr>
          <p:nvPr/>
        </p:nvSpPr>
        <p:spPr bwMode="auto">
          <a:xfrm>
            <a:off x="90723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3</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0" name="Rectangle 21">
            <a:hlinkClick r:id="rId5" action="ppaction://hlinksldjump"/>
          </p:cNvPr>
          <p:cNvSpPr>
            <a:spLocks noChangeArrowheads="1"/>
          </p:cNvSpPr>
          <p:nvPr/>
        </p:nvSpPr>
        <p:spPr bwMode="auto">
          <a:xfrm>
            <a:off x="119238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schemeClr val="accent6">
                    <a:lumMod val="75000"/>
                  </a:schemeClr>
                </a:solidFill>
                <a:latin typeface="Arial" panose="020B0604020202020204" pitchFamily="34" charset="0"/>
                <a:ea typeface="楷体" panose="02010609060101010101" pitchFamily="49" charset="-122"/>
                <a:cs typeface="Arial" panose="020B0604020202020204" pitchFamily="34" charset="0"/>
              </a:rPr>
              <a:t>4</a:t>
            </a:r>
          </a:p>
        </p:txBody>
      </p:sp>
      <p:sp>
        <p:nvSpPr>
          <p:cNvPr id="21" name="Rectangle 21">
            <a:hlinkClick r:id="rId6" action="ppaction://hlinksldjump"/>
          </p:cNvPr>
          <p:cNvSpPr>
            <a:spLocks noChangeArrowheads="1"/>
          </p:cNvSpPr>
          <p:nvPr/>
        </p:nvSpPr>
        <p:spPr bwMode="auto">
          <a:xfrm>
            <a:off x="147752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5</a:t>
            </a:r>
          </a:p>
        </p:txBody>
      </p:sp>
      <p:sp>
        <p:nvSpPr>
          <p:cNvPr id="22" name="Rectangle 21">
            <a:hlinkClick r:id="rId7" action="ppaction://hlinksldjump"/>
          </p:cNvPr>
          <p:cNvSpPr>
            <a:spLocks noChangeArrowheads="1"/>
          </p:cNvSpPr>
          <p:nvPr/>
        </p:nvSpPr>
        <p:spPr bwMode="auto">
          <a:xfrm>
            <a:off x="176267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6</a:t>
            </a:r>
          </a:p>
        </p:txBody>
      </p:sp>
      <p:sp>
        <p:nvSpPr>
          <p:cNvPr id="23" name="Rectangle 21">
            <a:hlinkClick r:id="rId8" action="ppaction://hlinksldjump"/>
          </p:cNvPr>
          <p:cNvSpPr>
            <a:spLocks noChangeArrowheads="1"/>
          </p:cNvSpPr>
          <p:nvPr/>
        </p:nvSpPr>
        <p:spPr bwMode="auto">
          <a:xfrm>
            <a:off x="204781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a:solidFill>
                  <a:prstClr val="black"/>
                </a:solidFill>
                <a:latin typeface="Arial" panose="020B0604020202020204" pitchFamily="34" charset="0"/>
                <a:ea typeface="楷体" panose="02010609060101010101" pitchFamily="49" charset="-122"/>
                <a:cs typeface="Arial" panose="020B0604020202020204" pitchFamily="34" charset="0"/>
              </a:rPr>
              <a:t>7</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36" name="内容占位符 2"/>
          <p:cNvSpPr>
            <a:spLocks noGrp="1"/>
          </p:cNvSpPr>
          <p:nvPr>
            <p:ph idx="1"/>
          </p:nvPr>
        </p:nvSpPr>
        <p:spPr>
          <a:xfrm>
            <a:off x="609759" y="1484784"/>
            <a:ext cx="10975658" cy="3816424"/>
          </a:xfrm>
        </p:spPr>
        <p:txBody>
          <a:bodyPr/>
          <a:lstStyle/>
          <a:p>
            <a:pPr indent="713740" algn="just"/>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．作为扬声器使用，其工作原理是电磁感应现象</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．作为扬声器使用，通入线圈的音频电流是变化的</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．作为话筒使用，人对纸盒讲话时线圈中会产生恒定电流</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．作为话筒使用，人对纸盒讲话时线圈受磁场力带动纸盒运动</a:t>
            </a:r>
            <a:endParaRPr lang="zh-CN" altLang="zh-CN" sz="1050" kern="100" dirty="0">
              <a:latin typeface="宋体"/>
              <a:cs typeface="Courier New"/>
            </a:endParaRPr>
          </a:p>
          <a:p>
            <a:endParaRPr lang="zh-CN" altLang="en-US" dirty="0"/>
          </a:p>
          <a:p>
            <a:endParaRPr lang="zh-CN" altLang="en-US" dirty="0"/>
          </a:p>
        </p:txBody>
      </p:sp>
    </p:spTree>
    <p:extLst>
      <p:ext uri="{BB962C8B-B14F-4D97-AF65-F5344CB8AC3E}">
        <p14:creationId xmlns:p14="http://schemas.microsoft.com/office/powerpoint/2010/main" val="287523411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21">
            <a:hlinkClick r:id="rId2" action="ppaction://hlinksldjump"/>
          </p:cNvPr>
          <p:cNvSpPr>
            <a:spLocks noChangeArrowheads="1"/>
          </p:cNvSpPr>
          <p:nvPr/>
        </p:nvSpPr>
        <p:spPr bwMode="auto">
          <a:xfrm>
            <a:off x="33694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1</a:t>
            </a:r>
          </a:p>
        </p:txBody>
      </p:sp>
      <p:sp>
        <p:nvSpPr>
          <p:cNvPr id="19" name="Rectangle 21">
            <a:hlinkClick r:id="rId3" action="ppaction://hlinksldjump"/>
          </p:cNvPr>
          <p:cNvSpPr>
            <a:spLocks noChangeArrowheads="1"/>
          </p:cNvSpPr>
          <p:nvPr/>
        </p:nvSpPr>
        <p:spPr bwMode="auto">
          <a:xfrm>
            <a:off x="581804"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2</a:t>
            </a:r>
          </a:p>
        </p:txBody>
      </p:sp>
      <p:sp>
        <p:nvSpPr>
          <p:cNvPr id="20" name="Rectangle 21">
            <a:hlinkClick r:id="rId4" action="ppaction://hlinksldjump"/>
          </p:cNvPr>
          <p:cNvSpPr>
            <a:spLocks noChangeArrowheads="1"/>
          </p:cNvSpPr>
          <p:nvPr/>
        </p:nvSpPr>
        <p:spPr bwMode="auto">
          <a:xfrm>
            <a:off x="90723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3</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1" name="Rectangle 21">
            <a:hlinkClick r:id="rId5" action="ppaction://hlinksldjump"/>
          </p:cNvPr>
          <p:cNvSpPr>
            <a:spLocks noChangeArrowheads="1"/>
          </p:cNvSpPr>
          <p:nvPr/>
        </p:nvSpPr>
        <p:spPr bwMode="auto">
          <a:xfrm>
            <a:off x="119238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schemeClr val="accent6">
                    <a:lumMod val="75000"/>
                  </a:schemeClr>
                </a:solidFill>
                <a:latin typeface="Arial" panose="020B0604020202020204" pitchFamily="34" charset="0"/>
                <a:ea typeface="楷体" panose="02010609060101010101" pitchFamily="49" charset="-122"/>
                <a:cs typeface="Arial" panose="020B0604020202020204" pitchFamily="34" charset="0"/>
              </a:rPr>
              <a:t>4</a:t>
            </a:r>
          </a:p>
        </p:txBody>
      </p:sp>
      <p:sp>
        <p:nvSpPr>
          <p:cNvPr id="22" name="Rectangle 21">
            <a:hlinkClick r:id="rId6" action="ppaction://hlinksldjump"/>
          </p:cNvPr>
          <p:cNvSpPr>
            <a:spLocks noChangeArrowheads="1"/>
          </p:cNvSpPr>
          <p:nvPr/>
        </p:nvSpPr>
        <p:spPr bwMode="auto">
          <a:xfrm>
            <a:off x="147752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5</a:t>
            </a:r>
          </a:p>
        </p:txBody>
      </p:sp>
      <p:sp>
        <p:nvSpPr>
          <p:cNvPr id="23" name="Rectangle 21">
            <a:hlinkClick r:id="rId7" action="ppaction://hlinksldjump"/>
          </p:cNvPr>
          <p:cNvSpPr>
            <a:spLocks noChangeArrowheads="1"/>
          </p:cNvSpPr>
          <p:nvPr/>
        </p:nvSpPr>
        <p:spPr bwMode="auto">
          <a:xfrm>
            <a:off x="176267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6</a:t>
            </a:r>
          </a:p>
        </p:txBody>
      </p:sp>
      <p:sp>
        <p:nvSpPr>
          <p:cNvPr id="24" name="Rectangle 21">
            <a:hlinkClick r:id="rId8" action="ppaction://hlinksldjump"/>
          </p:cNvPr>
          <p:cNvSpPr>
            <a:spLocks noChangeArrowheads="1"/>
          </p:cNvSpPr>
          <p:nvPr/>
        </p:nvSpPr>
        <p:spPr bwMode="auto">
          <a:xfrm>
            <a:off x="204781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a:solidFill>
                  <a:prstClr val="black"/>
                </a:solidFill>
                <a:latin typeface="Arial" panose="020B0604020202020204" pitchFamily="34" charset="0"/>
                <a:ea typeface="楷体" panose="02010609060101010101" pitchFamily="49" charset="-122"/>
                <a:cs typeface="Arial" panose="020B0604020202020204" pitchFamily="34" charset="0"/>
              </a:rPr>
              <a:t>7</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37" name="内容占位符 2"/>
          <p:cNvSpPr>
            <a:spLocks noGrp="1"/>
          </p:cNvSpPr>
          <p:nvPr>
            <p:ph idx="1"/>
          </p:nvPr>
        </p:nvSpPr>
        <p:spPr>
          <a:xfrm>
            <a:off x="609759" y="836712"/>
            <a:ext cx="10975658" cy="5390057"/>
          </a:xfrm>
        </p:spPr>
        <p:txBody>
          <a:bodyPr/>
          <a:lstStyle/>
          <a:p>
            <a:pPr indent="713740" algn="just"/>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作</a:t>
            </a:r>
            <a:r>
              <a:rPr lang="zh-CN" altLang="zh-CN" b="1" kern="100" dirty="0">
                <a:latin typeface="Times New Roman"/>
                <a:ea typeface="方正细黑一简体"/>
                <a:cs typeface="Times New Roman"/>
              </a:rPr>
              <a:t>为扬声器使用，其工作原理是线圈中变化的电流在磁场作用下，带动纸盒随着线圈振动而发声，</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错误；作为扬声器使用，纸盒随着线圈振动而发声，说明磁场力是变化的，即电流是变化的，</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正确；作为话筒使用，人对纸盒讲话时，纸盒带动线圈切割磁感线，产生变化的电流，</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错误。</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810272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7">
                                            <p:txEl>
                                              <p:pRg st="1" end="1"/>
                                            </p:txEl>
                                          </p:spTgt>
                                        </p:tgtEl>
                                        <p:attrNameLst>
                                          <p:attrName>style.visibility</p:attrName>
                                        </p:attrNameLst>
                                      </p:cBhvr>
                                      <p:to>
                                        <p:strVal val="visible"/>
                                      </p:to>
                                    </p:set>
                                    <p:animEffect transition="in" filter="barn(inVertical)">
                                      <p:cBhvr>
                                        <p:cTn id="7" dur="500"/>
                                        <p:tgtEl>
                                          <p:spTgt spid="3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21">
            <a:hlinkClick r:id="rId2" action="ppaction://hlinksldjump"/>
          </p:cNvPr>
          <p:cNvSpPr>
            <a:spLocks noChangeArrowheads="1"/>
          </p:cNvSpPr>
          <p:nvPr/>
        </p:nvSpPr>
        <p:spPr bwMode="auto">
          <a:xfrm>
            <a:off x="33694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1</a:t>
            </a:r>
          </a:p>
        </p:txBody>
      </p:sp>
      <p:sp>
        <p:nvSpPr>
          <p:cNvPr id="19" name="Rectangle 21">
            <a:hlinkClick r:id="rId3" action="ppaction://hlinksldjump"/>
          </p:cNvPr>
          <p:cNvSpPr>
            <a:spLocks noChangeArrowheads="1"/>
          </p:cNvSpPr>
          <p:nvPr/>
        </p:nvSpPr>
        <p:spPr bwMode="auto">
          <a:xfrm>
            <a:off x="581804"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2</a:t>
            </a:r>
          </a:p>
        </p:txBody>
      </p:sp>
      <p:sp>
        <p:nvSpPr>
          <p:cNvPr id="20" name="Rectangle 21">
            <a:hlinkClick r:id="rId4" action="ppaction://hlinksldjump"/>
          </p:cNvPr>
          <p:cNvSpPr>
            <a:spLocks noChangeArrowheads="1"/>
          </p:cNvSpPr>
          <p:nvPr/>
        </p:nvSpPr>
        <p:spPr bwMode="auto">
          <a:xfrm>
            <a:off x="90723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3</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1" name="Rectangle 21">
            <a:hlinkClick r:id="rId5" action="ppaction://hlinksldjump"/>
          </p:cNvPr>
          <p:cNvSpPr>
            <a:spLocks noChangeArrowheads="1"/>
          </p:cNvSpPr>
          <p:nvPr/>
        </p:nvSpPr>
        <p:spPr bwMode="auto">
          <a:xfrm>
            <a:off x="119238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4</a:t>
            </a:r>
          </a:p>
        </p:txBody>
      </p:sp>
      <p:sp>
        <p:nvSpPr>
          <p:cNvPr id="22" name="Rectangle 21">
            <a:hlinkClick r:id="rId6" action="ppaction://hlinksldjump"/>
          </p:cNvPr>
          <p:cNvSpPr>
            <a:spLocks noChangeArrowheads="1"/>
          </p:cNvSpPr>
          <p:nvPr/>
        </p:nvSpPr>
        <p:spPr bwMode="auto">
          <a:xfrm>
            <a:off x="147752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schemeClr val="accent6">
                    <a:lumMod val="75000"/>
                  </a:schemeClr>
                </a:solidFill>
                <a:latin typeface="Arial" panose="020B0604020202020204" pitchFamily="34" charset="0"/>
                <a:ea typeface="楷体" panose="02010609060101010101" pitchFamily="49" charset="-122"/>
                <a:cs typeface="Arial" panose="020B0604020202020204" pitchFamily="34" charset="0"/>
              </a:rPr>
              <a:t>5</a:t>
            </a:r>
          </a:p>
        </p:txBody>
      </p:sp>
      <p:sp>
        <p:nvSpPr>
          <p:cNvPr id="23" name="Rectangle 21">
            <a:hlinkClick r:id="rId7" action="ppaction://hlinksldjump"/>
          </p:cNvPr>
          <p:cNvSpPr>
            <a:spLocks noChangeArrowheads="1"/>
          </p:cNvSpPr>
          <p:nvPr/>
        </p:nvSpPr>
        <p:spPr bwMode="auto">
          <a:xfrm>
            <a:off x="176267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6</a:t>
            </a:r>
          </a:p>
        </p:txBody>
      </p:sp>
      <p:sp>
        <p:nvSpPr>
          <p:cNvPr id="24" name="Rectangle 21">
            <a:hlinkClick r:id="rId8" action="ppaction://hlinksldjump"/>
          </p:cNvPr>
          <p:cNvSpPr>
            <a:spLocks noChangeArrowheads="1"/>
          </p:cNvSpPr>
          <p:nvPr/>
        </p:nvSpPr>
        <p:spPr bwMode="auto">
          <a:xfrm>
            <a:off x="204781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a:solidFill>
                  <a:prstClr val="black"/>
                </a:solidFill>
                <a:latin typeface="Arial" panose="020B0604020202020204" pitchFamily="34" charset="0"/>
                <a:ea typeface="楷体" panose="02010609060101010101" pitchFamily="49" charset="-122"/>
                <a:cs typeface="Arial" panose="020B0604020202020204" pitchFamily="34" charset="0"/>
              </a:rPr>
              <a:t>7</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36" name="内容占位符 2"/>
          <p:cNvSpPr>
            <a:spLocks noGrp="1"/>
          </p:cNvSpPr>
          <p:nvPr>
            <p:ph idx="1"/>
          </p:nvPr>
        </p:nvSpPr>
        <p:spPr>
          <a:xfrm>
            <a:off x="593722" y="548680"/>
            <a:ext cx="10975658" cy="6192688"/>
          </a:xfrm>
        </p:spPr>
        <p:txBody>
          <a:bodyPr>
            <a:normAutofit lnSpcReduction="10000"/>
          </a:bodyPr>
          <a:lstStyle/>
          <a:p>
            <a:pPr indent="713740" algn="just"/>
            <a:r>
              <a:rPr lang="en-US" altLang="zh-CN" b="1" kern="100" dirty="0">
                <a:latin typeface="Times New Roman"/>
                <a:ea typeface="方正细黑一简体"/>
                <a:cs typeface="Courier New"/>
              </a:rPr>
              <a:t>5</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多选</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如图为安装在公路上的测速装置：路面下方间隔一定距离埋设两个通电线圈，线圈与检测抓拍装置相连，车辆从线圈上面通过时，线圈中会产生脉冲感应电流，检测装置根据两线圈产生的脉冲信号的时间差</a:t>
            </a:r>
            <a:r>
              <a:rPr lang="en-US" altLang="zh-CN" b="1" kern="100" dirty="0">
                <a:latin typeface="Times New Roman"/>
                <a:ea typeface="方正细黑一简体"/>
                <a:cs typeface="Courier New"/>
              </a:rPr>
              <a:t>Δ</a:t>
            </a:r>
            <a:r>
              <a:rPr lang="en-US" altLang="zh-CN" b="1" i="1" kern="100" dirty="0">
                <a:latin typeface="Times New Roman"/>
                <a:ea typeface="方正细黑一简体"/>
                <a:cs typeface="Courier New"/>
              </a:rPr>
              <a:t>t</a:t>
            </a:r>
            <a:r>
              <a:rPr lang="zh-CN" altLang="zh-CN" b="1" kern="100" dirty="0">
                <a:latin typeface="Times New Roman"/>
                <a:ea typeface="方正细黑一简体"/>
                <a:cs typeface="Times New Roman"/>
              </a:rPr>
              <a:t>计算出车速，对超速车辆进行抓拍。下列说法正确的是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．时间差</a:t>
            </a:r>
            <a:r>
              <a:rPr lang="en-US" altLang="zh-CN" b="1" kern="100" dirty="0">
                <a:latin typeface="Times New Roman"/>
                <a:ea typeface="方正细黑一简体"/>
                <a:cs typeface="Courier New"/>
              </a:rPr>
              <a:t>Δ</a:t>
            </a:r>
            <a:r>
              <a:rPr lang="en-US" altLang="zh-CN" b="1" i="1" kern="100" dirty="0">
                <a:latin typeface="Times New Roman"/>
                <a:ea typeface="方正细黑一简体"/>
                <a:cs typeface="Courier New"/>
              </a:rPr>
              <a:t>t</a:t>
            </a:r>
            <a:r>
              <a:rPr lang="zh-CN" altLang="zh-CN" b="1" kern="100" dirty="0">
                <a:latin typeface="Times New Roman"/>
                <a:ea typeface="方正细黑一简体"/>
                <a:cs typeface="Times New Roman"/>
              </a:rPr>
              <a:t>越短，则车速越大</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．时间差</a:t>
            </a:r>
            <a:r>
              <a:rPr lang="en-US" altLang="zh-CN" b="1" kern="100" dirty="0">
                <a:latin typeface="Times New Roman"/>
                <a:ea typeface="方正细黑一简体"/>
                <a:cs typeface="Courier New"/>
              </a:rPr>
              <a:t>Δ</a:t>
            </a:r>
            <a:r>
              <a:rPr lang="en-US" altLang="zh-CN" b="1" i="1" kern="100" dirty="0">
                <a:latin typeface="Times New Roman"/>
                <a:ea typeface="方正细黑一简体"/>
                <a:cs typeface="Courier New"/>
              </a:rPr>
              <a:t>t</a:t>
            </a:r>
            <a:r>
              <a:rPr lang="zh-CN" altLang="zh-CN" b="1" kern="100" dirty="0">
                <a:latin typeface="Times New Roman"/>
                <a:ea typeface="方正细黑一简体"/>
                <a:cs typeface="Times New Roman"/>
              </a:rPr>
              <a:t>越长，则车速越大</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．汽车匀速通过线圈，闭合电路不会产生感应电流</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．汽车匀速通过线圈，闭合电路仍会产生感应电流</a:t>
            </a:r>
            <a:endParaRPr lang="zh-CN" altLang="zh-CN" sz="1050" kern="100" dirty="0">
              <a:latin typeface="宋体"/>
              <a:cs typeface="Courier New"/>
            </a:endParaRPr>
          </a:p>
          <a:p>
            <a:endParaRPr lang="zh-CN" altLang="en-US" dirty="0"/>
          </a:p>
        </p:txBody>
      </p:sp>
      <p:pic>
        <p:nvPicPr>
          <p:cNvPr id="5122" name="Picture 2" descr="22RJWL3+339.TIF"/>
          <p:cNvPicPr>
            <a:picLocks noChangeAspect="1" noChangeArrowheads="1"/>
          </p:cNvPicPr>
          <p:nvPr/>
        </p:nvPicPr>
        <p:blipFill>
          <a:blip r:embed="rId9" r:link="rId10" cstate="print">
            <a:extLst>
              <a:ext uri="{28A0092B-C50C-407E-A947-70E740481C1C}">
                <a14:useLocalDpi xmlns:a14="http://schemas.microsoft.com/office/drawing/2010/main" val="0"/>
              </a:ext>
            </a:extLst>
          </a:blip>
          <a:srcRect/>
          <a:stretch>
            <a:fillRect/>
          </a:stretch>
        </p:blipFill>
        <p:spPr bwMode="auto">
          <a:xfrm>
            <a:off x="8113811" y="3068960"/>
            <a:ext cx="2363772" cy="1633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2402548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21">
            <a:hlinkClick r:id="rId2" action="ppaction://hlinksldjump"/>
          </p:cNvPr>
          <p:cNvSpPr>
            <a:spLocks noChangeArrowheads="1"/>
          </p:cNvSpPr>
          <p:nvPr/>
        </p:nvSpPr>
        <p:spPr bwMode="auto">
          <a:xfrm>
            <a:off x="33694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1</a:t>
            </a:r>
          </a:p>
        </p:txBody>
      </p:sp>
      <p:sp>
        <p:nvSpPr>
          <p:cNvPr id="19" name="Rectangle 21">
            <a:hlinkClick r:id="rId3" action="ppaction://hlinksldjump"/>
          </p:cNvPr>
          <p:cNvSpPr>
            <a:spLocks noChangeArrowheads="1"/>
          </p:cNvSpPr>
          <p:nvPr/>
        </p:nvSpPr>
        <p:spPr bwMode="auto">
          <a:xfrm>
            <a:off x="581804"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2</a:t>
            </a:r>
          </a:p>
        </p:txBody>
      </p:sp>
      <p:sp>
        <p:nvSpPr>
          <p:cNvPr id="20" name="Rectangle 21">
            <a:hlinkClick r:id="rId4" action="ppaction://hlinksldjump"/>
          </p:cNvPr>
          <p:cNvSpPr>
            <a:spLocks noChangeArrowheads="1"/>
          </p:cNvSpPr>
          <p:nvPr/>
        </p:nvSpPr>
        <p:spPr bwMode="auto">
          <a:xfrm>
            <a:off x="90723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3</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1" name="Rectangle 21">
            <a:hlinkClick r:id="rId5" action="ppaction://hlinksldjump"/>
          </p:cNvPr>
          <p:cNvSpPr>
            <a:spLocks noChangeArrowheads="1"/>
          </p:cNvSpPr>
          <p:nvPr/>
        </p:nvSpPr>
        <p:spPr bwMode="auto">
          <a:xfrm>
            <a:off x="119238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4</a:t>
            </a:r>
          </a:p>
        </p:txBody>
      </p:sp>
      <p:sp>
        <p:nvSpPr>
          <p:cNvPr id="22" name="Rectangle 21">
            <a:hlinkClick r:id="rId6" action="ppaction://hlinksldjump"/>
          </p:cNvPr>
          <p:cNvSpPr>
            <a:spLocks noChangeArrowheads="1"/>
          </p:cNvSpPr>
          <p:nvPr/>
        </p:nvSpPr>
        <p:spPr bwMode="auto">
          <a:xfrm>
            <a:off x="147752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schemeClr val="accent6">
                    <a:lumMod val="75000"/>
                  </a:schemeClr>
                </a:solidFill>
                <a:latin typeface="Arial" panose="020B0604020202020204" pitchFamily="34" charset="0"/>
                <a:ea typeface="楷体" panose="02010609060101010101" pitchFamily="49" charset="-122"/>
                <a:cs typeface="Arial" panose="020B0604020202020204" pitchFamily="34" charset="0"/>
              </a:rPr>
              <a:t>5</a:t>
            </a:r>
          </a:p>
        </p:txBody>
      </p:sp>
      <p:sp>
        <p:nvSpPr>
          <p:cNvPr id="23" name="Rectangle 21">
            <a:hlinkClick r:id="rId7" action="ppaction://hlinksldjump"/>
          </p:cNvPr>
          <p:cNvSpPr>
            <a:spLocks noChangeArrowheads="1"/>
          </p:cNvSpPr>
          <p:nvPr/>
        </p:nvSpPr>
        <p:spPr bwMode="auto">
          <a:xfrm>
            <a:off x="176267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6</a:t>
            </a:r>
          </a:p>
        </p:txBody>
      </p:sp>
      <p:sp>
        <p:nvSpPr>
          <p:cNvPr id="24" name="Rectangle 21">
            <a:hlinkClick r:id="rId8" action="ppaction://hlinksldjump"/>
          </p:cNvPr>
          <p:cNvSpPr>
            <a:spLocks noChangeArrowheads="1"/>
          </p:cNvSpPr>
          <p:nvPr/>
        </p:nvSpPr>
        <p:spPr bwMode="auto">
          <a:xfrm>
            <a:off x="204781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a:solidFill>
                  <a:prstClr val="black"/>
                </a:solidFill>
                <a:latin typeface="Arial" panose="020B0604020202020204" pitchFamily="34" charset="0"/>
                <a:ea typeface="楷体" panose="02010609060101010101" pitchFamily="49" charset="-122"/>
                <a:cs typeface="Arial" panose="020B0604020202020204" pitchFamily="34" charset="0"/>
              </a:rPr>
              <a:t>7</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37" name="内容占位符 2"/>
          <p:cNvSpPr>
            <a:spLocks noGrp="1"/>
          </p:cNvSpPr>
          <p:nvPr>
            <p:ph idx="1"/>
          </p:nvPr>
        </p:nvSpPr>
        <p:spPr>
          <a:xfrm>
            <a:off x="609759" y="836712"/>
            <a:ext cx="10975658" cy="5390057"/>
          </a:xfrm>
        </p:spPr>
        <p:txBody>
          <a:bodyPr/>
          <a:lstStyle/>
          <a:p>
            <a:pPr indent="713740" algn="just"/>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AD</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车</a:t>
            </a:r>
            <a:r>
              <a:rPr lang="zh-CN" altLang="zh-CN" b="1" kern="100" dirty="0">
                <a:latin typeface="Times New Roman"/>
                <a:ea typeface="方正细黑一简体"/>
                <a:cs typeface="Times New Roman"/>
              </a:rPr>
              <a:t>速越大时，汽车经过两个线圈间的距离所用的时间越短，即两线圈产生的脉冲信号的时间差</a:t>
            </a:r>
            <a:r>
              <a:rPr lang="en-US" altLang="zh-CN" b="1" kern="100" dirty="0">
                <a:latin typeface="Times New Roman"/>
                <a:ea typeface="方正细黑一简体"/>
                <a:cs typeface="Courier New"/>
              </a:rPr>
              <a:t>Δ</a:t>
            </a:r>
            <a:r>
              <a:rPr lang="en-US" altLang="zh-CN" b="1" i="1" kern="100" dirty="0">
                <a:latin typeface="Times New Roman"/>
                <a:ea typeface="方正细黑一简体"/>
                <a:cs typeface="Courier New"/>
              </a:rPr>
              <a:t>t</a:t>
            </a:r>
            <a:r>
              <a:rPr lang="zh-CN" altLang="zh-CN" b="1" kern="100" dirty="0">
                <a:latin typeface="Times New Roman"/>
                <a:ea typeface="方正细黑一简体"/>
                <a:cs typeface="Times New Roman"/>
              </a:rPr>
              <a:t>越短，</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正确，</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错误；汽车通过通电线圈上方时，汽车底盘的金属部件通过通电线圈所产生的磁场，金属部件中的磁通量发生变化，在金属部件中产生感应电流，金属部件中的感应电流产生磁场，则穿过线圈的磁通量发生变化，线圈中产生感应电流，所以汽车无论是匀速还是变速经过线圈，闭合电路中都会产生感应电流，故</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错误，</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正确。</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640960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7">
                                            <p:txEl>
                                              <p:pRg st="1" end="1"/>
                                            </p:txEl>
                                          </p:spTgt>
                                        </p:tgtEl>
                                        <p:attrNameLst>
                                          <p:attrName>style.visibility</p:attrName>
                                        </p:attrNameLst>
                                      </p:cBhvr>
                                      <p:to>
                                        <p:strVal val="visible"/>
                                      </p:to>
                                    </p:set>
                                    <p:animEffect transition="in" filter="barn(inVertical)">
                                      <p:cBhvr>
                                        <p:cTn id="7" dur="500"/>
                                        <p:tgtEl>
                                          <p:spTgt spid="3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21">
            <a:hlinkClick r:id="rId2" action="ppaction://hlinksldjump"/>
          </p:cNvPr>
          <p:cNvSpPr>
            <a:spLocks noChangeArrowheads="1"/>
          </p:cNvSpPr>
          <p:nvPr/>
        </p:nvSpPr>
        <p:spPr bwMode="auto">
          <a:xfrm>
            <a:off x="33694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1</a:t>
            </a:r>
          </a:p>
        </p:txBody>
      </p:sp>
      <p:sp>
        <p:nvSpPr>
          <p:cNvPr id="19" name="Rectangle 21">
            <a:hlinkClick r:id="rId3" action="ppaction://hlinksldjump"/>
          </p:cNvPr>
          <p:cNvSpPr>
            <a:spLocks noChangeArrowheads="1"/>
          </p:cNvSpPr>
          <p:nvPr/>
        </p:nvSpPr>
        <p:spPr bwMode="auto">
          <a:xfrm>
            <a:off x="581804"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2</a:t>
            </a:r>
          </a:p>
        </p:txBody>
      </p:sp>
      <p:sp>
        <p:nvSpPr>
          <p:cNvPr id="20" name="Rectangle 21">
            <a:hlinkClick r:id="rId4" action="ppaction://hlinksldjump"/>
          </p:cNvPr>
          <p:cNvSpPr>
            <a:spLocks noChangeArrowheads="1"/>
          </p:cNvSpPr>
          <p:nvPr/>
        </p:nvSpPr>
        <p:spPr bwMode="auto">
          <a:xfrm>
            <a:off x="90723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3</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1" name="Rectangle 21">
            <a:hlinkClick r:id="rId5" action="ppaction://hlinksldjump"/>
          </p:cNvPr>
          <p:cNvSpPr>
            <a:spLocks noChangeArrowheads="1"/>
          </p:cNvSpPr>
          <p:nvPr/>
        </p:nvSpPr>
        <p:spPr bwMode="auto">
          <a:xfrm>
            <a:off x="119238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4</a:t>
            </a:r>
          </a:p>
        </p:txBody>
      </p:sp>
      <p:sp>
        <p:nvSpPr>
          <p:cNvPr id="22" name="Rectangle 21">
            <a:hlinkClick r:id="rId6" action="ppaction://hlinksldjump"/>
          </p:cNvPr>
          <p:cNvSpPr>
            <a:spLocks noChangeArrowheads="1"/>
          </p:cNvSpPr>
          <p:nvPr/>
        </p:nvSpPr>
        <p:spPr bwMode="auto">
          <a:xfrm>
            <a:off x="147752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5</a:t>
            </a:r>
          </a:p>
        </p:txBody>
      </p:sp>
      <p:sp>
        <p:nvSpPr>
          <p:cNvPr id="23" name="Rectangle 21">
            <a:hlinkClick r:id="rId7" action="ppaction://hlinksldjump"/>
          </p:cNvPr>
          <p:cNvSpPr>
            <a:spLocks noChangeArrowheads="1"/>
          </p:cNvSpPr>
          <p:nvPr/>
        </p:nvSpPr>
        <p:spPr bwMode="auto">
          <a:xfrm>
            <a:off x="176267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schemeClr val="accent6">
                    <a:lumMod val="75000"/>
                  </a:schemeClr>
                </a:solidFill>
                <a:latin typeface="Arial" panose="020B0604020202020204" pitchFamily="34" charset="0"/>
                <a:ea typeface="楷体" panose="02010609060101010101" pitchFamily="49" charset="-122"/>
                <a:cs typeface="Arial" panose="020B0604020202020204" pitchFamily="34" charset="0"/>
              </a:rPr>
              <a:t>6</a:t>
            </a:r>
          </a:p>
        </p:txBody>
      </p:sp>
      <p:sp>
        <p:nvSpPr>
          <p:cNvPr id="24" name="Rectangle 21">
            <a:hlinkClick r:id="rId8" action="ppaction://hlinksldjump"/>
          </p:cNvPr>
          <p:cNvSpPr>
            <a:spLocks noChangeArrowheads="1"/>
          </p:cNvSpPr>
          <p:nvPr/>
        </p:nvSpPr>
        <p:spPr bwMode="auto">
          <a:xfrm>
            <a:off x="204781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a:solidFill>
                  <a:prstClr val="black"/>
                </a:solidFill>
                <a:latin typeface="Arial" panose="020B0604020202020204" pitchFamily="34" charset="0"/>
                <a:ea typeface="楷体" panose="02010609060101010101" pitchFamily="49" charset="-122"/>
                <a:cs typeface="Arial" panose="020B0604020202020204" pitchFamily="34" charset="0"/>
              </a:rPr>
              <a:t>7</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37" name="内容占位符 2"/>
          <p:cNvSpPr>
            <a:spLocks noGrp="1"/>
          </p:cNvSpPr>
          <p:nvPr>
            <p:ph idx="1"/>
          </p:nvPr>
        </p:nvSpPr>
        <p:spPr>
          <a:xfrm>
            <a:off x="609759" y="836712"/>
            <a:ext cx="10975658" cy="5390057"/>
          </a:xfrm>
        </p:spPr>
        <p:txBody>
          <a:bodyPr/>
          <a:lstStyle/>
          <a:p>
            <a:pPr indent="713740" algn="just"/>
            <a:r>
              <a:rPr lang="en-US" altLang="zh-CN" b="1" kern="100" dirty="0">
                <a:latin typeface="Times New Roman"/>
                <a:ea typeface="方正细黑一简体"/>
                <a:cs typeface="Courier New"/>
              </a:rPr>
              <a:t>6</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选自沪科版教材课后练习</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某同学在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探</a:t>
            </a:r>
            <a:r>
              <a:rPr lang="zh-CN" altLang="zh-CN" b="1" kern="100" dirty="0" smtClean="0">
                <a:latin typeface="Times New Roman"/>
                <a:ea typeface="方正细黑一简体"/>
                <a:cs typeface="Times New Roman"/>
              </a:rPr>
              <a:t>究</a:t>
            </a:r>
            <a:endParaRPr lang="en-US" altLang="zh-CN" b="1" kern="100" dirty="0" smtClean="0">
              <a:latin typeface="Times New Roman"/>
              <a:ea typeface="方正细黑一简体"/>
              <a:cs typeface="Times New Roman"/>
            </a:endParaRPr>
          </a:p>
          <a:p>
            <a:pPr indent="0" algn="just"/>
            <a:r>
              <a:rPr lang="zh-CN" altLang="zh-CN" b="1" kern="100" dirty="0" smtClean="0">
                <a:latin typeface="Times New Roman"/>
                <a:ea typeface="方正细黑一简体"/>
                <a:cs typeface="Times New Roman"/>
              </a:rPr>
              <a:t>电</a:t>
            </a:r>
            <a:r>
              <a:rPr lang="zh-CN" altLang="zh-CN" b="1" kern="100" dirty="0">
                <a:latin typeface="Times New Roman"/>
                <a:ea typeface="方正细黑一简体"/>
                <a:cs typeface="Times New Roman"/>
              </a:rPr>
              <a:t>磁感应产生条件</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的实验中，设计了如图所示的</a:t>
            </a:r>
            <a:r>
              <a:rPr lang="zh-CN" altLang="zh-CN" b="1" kern="100" dirty="0" smtClean="0">
                <a:latin typeface="Times New Roman"/>
                <a:ea typeface="方正细黑一简体"/>
                <a:cs typeface="Times New Roman"/>
              </a:rPr>
              <a:t>装</a:t>
            </a:r>
            <a:endParaRPr lang="en-US" altLang="zh-CN" b="1" kern="100" dirty="0" smtClean="0">
              <a:latin typeface="Times New Roman"/>
              <a:ea typeface="方正细黑一简体"/>
              <a:cs typeface="Times New Roman"/>
            </a:endParaRPr>
          </a:p>
          <a:p>
            <a:pPr indent="0" algn="just"/>
            <a:r>
              <a:rPr lang="zh-CN" altLang="zh-CN" b="1" kern="100" dirty="0" smtClean="0">
                <a:latin typeface="Times New Roman"/>
                <a:ea typeface="方正细黑一简体"/>
                <a:cs typeface="Times New Roman"/>
              </a:rPr>
              <a:t>置</a:t>
            </a:r>
            <a:r>
              <a:rPr lang="zh-CN" altLang="zh-CN" b="1" kern="100" dirty="0">
                <a:latin typeface="Times New Roman"/>
                <a:ea typeface="方正细黑一简体"/>
                <a:cs typeface="Times New Roman"/>
              </a:rPr>
              <a:t>。线圈</a:t>
            </a:r>
            <a:r>
              <a:rPr lang="en-US" altLang="zh-CN" b="1" i="1" kern="100" dirty="0">
                <a:latin typeface="Times New Roman"/>
                <a:ea typeface="方正细黑一简体"/>
                <a:cs typeface="Courier New"/>
              </a:rPr>
              <a:t>A</a:t>
            </a:r>
            <a:r>
              <a:rPr lang="zh-CN" altLang="zh-CN" b="1" kern="100" dirty="0">
                <a:latin typeface="Times New Roman"/>
                <a:ea typeface="方正细黑一简体"/>
                <a:cs typeface="Times New Roman"/>
              </a:rPr>
              <a:t>通过电流表甲、高阻值的电阻</a:t>
            </a:r>
            <a:r>
              <a:rPr lang="en-US" altLang="zh-CN" b="1" i="1" kern="100" dirty="0">
                <a:latin typeface="Times New Roman"/>
                <a:ea typeface="方正细黑一简体"/>
                <a:cs typeface="Courier New"/>
              </a:rPr>
              <a:t>R</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、滑</a:t>
            </a:r>
            <a:r>
              <a:rPr lang="zh-CN" altLang="zh-CN" b="1" kern="100" dirty="0" smtClean="0">
                <a:latin typeface="Times New Roman"/>
                <a:ea typeface="方正细黑一简体"/>
                <a:cs typeface="Times New Roman"/>
              </a:rPr>
              <a:t>动变</a:t>
            </a:r>
            <a:endParaRPr lang="en-US" altLang="zh-CN" b="1" kern="100" dirty="0" smtClean="0">
              <a:latin typeface="Times New Roman"/>
              <a:ea typeface="方正细黑一简体"/>
              <a:cs typeface="Times New Roman"/>
            </a:endParaRPr>
          </a:p>
          <a:p>
            <a:pPr indent="0" algn="just"/>
            <a:r>
              <a:rPr lang="zh-CN" altLang="zh-CN" b="1" kern="100" dirty="0" smtClean="0">
                <a:latin typeface="Times New Roman"/>
                <a:ea typeface="方正细黑一简体"/>
                <a:cs typeface="Times New Roman"/>
              </a:rPr>
              <a:t>阻</a:t>
            </a:r>
            <a:r>
              <a:rPr lang="zh-CN" altLang="zh-CN" b="1" kern="100" dirty="0">
                <a:latin typeface="Times New Roman"/>
                <a:ea typeface="方正细黑一简体"/>
                <a:cs typeface="Times New Roman"/>
              </a:rPr>
              <a:t>器</a:t>
            </a:r>
            <a:r>
              <a:rPr lang="en-US" altLang="zh-CN" b="1" i="1" kern="100" dirty="0">
                <a:latin typeface="Times New Roman"/>
                <a:ea typeface="方正细黑一简体"/>
                <a:cs typeface="Courier New"/>
              </a:rPr>
              <a:t>R</a:t>
            </a:r>
            <a:r>
              <a:rPr lang="en-US" altLang="zh-CN" b="1" kern="100" baseline="-25000" dirty="0">
                <a:latin typeface="Times New Roman"/>
                <a:ea typeface="方正细黑一简体"/>
                <a:cs typeface="Courier New"/>
              </a:rPr>
              <a:t>P</a:t>
            </a:r>
            <a:r>
              <a:rPr lang="zh-CN" altLang="zh-CN" b="1" kern="100" dirty="0">
                <a:latin typeface="Times New Roman"/>
                <a:ea typeface="方正细黑一简体"/>
                <a:cs typeface="Times New Roman"/>
              </a:rPr>
              <a:t>和开关</a:t>
            </a:r>
            <a:r>
              <a:rPr lang="en-US" altLang="zh-CN" b="1" kern="100" dirty="0">
                <a:latin typeface="Times New Roman"/>
                <a:ea typeface="方正细黑一简体"/>
                <a:cs typeface="Courier New"/>
              </a:rPr>
              <a:t>S</a:t>
            </a:r>
            <a:r>
              <a:rPr lang="zh-CN" altLang="zh-CN" b="1" kern="100" dirty="0">
                <a:latin typeface="Times New Roman"/>
                <a:ea typeface="方正细黑一简体"/>
                <a:cs typeface="Times New Roman"/>
              </a:rPr>
              <a:t>连接到电源上，线圈</a:t>
            </a:r>
            <a:r>
              <a:rPr lang="en-US" altLang="zh-CN" b="1" i="1" kern="100" dirty="0">
                <a:latin typeface="Times New Roman"/>
                <a:ea typeface="方正细黑一简体"/>
                <a:cs typeface="Courier New"/>
              </a:rPr>
              <a:t>B</a:t>
            </a:r>
            <a:r>
              <a:rPr lang="zh-CN" altLang="zh-CN" b="1" kern="100" dirty="0">
                <a:latin typeface="Times New Roman"/>
                <a:ea typeface="方正细黑一简体"/>
                <a:cs typeface="Times New Roman"/>
              </a:rPr>
              <a:t>的两端接到</a:t>
            </a:r>
            <a:r>
              <a:rPr lang="zh-CN" altLang="zh-CN" b="1" kern="100" dirty="0" smtClean="0">
                <a:latin typeface="Times New Roman"/>
                <a:ea typeface="方正细黑一简体"/>
                <a:cs typeface="Times New Roman"/>
              </a:rPr>
              <a:t>另</a:t>
            </a:r>
            <a:endParaRPr lang="en-US" altLang="zh-CN" b="1" kern="100" dirty="0" smtClean="0">
              <a:latin typeface="Times New Roman"/>
              <a:ea typeface="方正细黑一简体"/>
              <a:cs typeface="Times New Roman"/>
            </a:endParaRPr>
          </a:p>
          <a:p>
            <a:pPr indent="0" algn="just"/>
            <a:r>
              <a:rPr lang="zh-CN" altLang="zh-CN" b="1" kern="100" dirty="0" smtClean="0">
                <a:latin typeface="Times New Roman"/>
                <a:ea typeface="方正细黑一简体"/>
                <a:cs typeface="Times New Roman"/>
              </a:rPr>
              <a:t>一</a:t>
            </a:r>
            <a:r>
              <a:rPr lang="zh-CN" altLang="zh-CN" b="1" kern="100" dirty="0">
                <a:latin typeface="Times New Roman"/>
                <a:ea typeface="方正细黑一简体"/>
                <a:cs typeface="Times New Roman"/>
              </a:rPr>
              <a:t>个电流表乙上，两个电流表完全相同，零刻度居中。闭合开关后，当滑动变阻器</a:t>
            </a:r>
            <a:r>
              <a:rPr lang="en-US" altLang="zh-CN" b="1" i="1" kern="100" dirty="0">
                <a:latin typeface="Times New Roman"/>
                <a:ea typeface="方正细黑一简体"/>
                <a:cs typeface="Courier New"/>
              </a:rPr>
              <a:t>R</a:t>
            </a:r>
            <a:r>
              <a:rPr lang="zh-CN" altLang="zh-CN" b="1" kern="100" dirty="0">
                <a:latin typeface="Times New Roman"/>
                <a:ea typeface="方正细黑一简体"/>
                <a:cs typeface="Times New Roman"/>
              </a:rPr>
              <a:t>的滑片</a:t>
            </a:r>
            <a:r>
              <a:rPr lang="en-US" altLang="zh-CN" b="1" i="1" kern="100" dirty="0">
                <a:latin typeface="Times New Roman"/>
                <a:ea typeface="方正细黑一简体"/>
                <a:cs typeface="Courier New"/>
              </a:rPr>
              <a:t>P</a:t>
            </a:r>
            <a:r>
              <a:rPr lang="zh-CN" altLang="zh-CN" b="1" kern="100" dirty="0">
                <a:latin typeface="Times New Roman"/>
                <a:ea typeface="方正细黑一简体"/>
                <a:cs typeface="Times New Roman"/>
              </a:rPr>
              <a:t>不动时，甲、乙两个电流表指针的位置如图所示。</a:t>
            </a:r>
            <a:endParaRPr lang="zh-CN" altLang="zh-CN" sz="1050" kern="100" dirty="0">
              <a:latin typeface="宋体"/>
              <a:cs typeface="Courier New"/>
            </a:endParaRPr>
          </a:p>
          <a:p>
            <a:endParaRPr lang="zh-CN" altLang="en-US" dirty="0"/>
          </a:p>
        </p:txBody>
      </p:sp>
      <p:pic>
        <p:nvPicPr>
          <p:cNvPr id="6146" name="Picture 2" descr="21WLXKCXARJBS13-33.TIF"/>
          <p:cNvPicPr>
            <a:picLocks noChangeAspect="1" noChangeArrowheads="1"/>
          </p:cNvPicPr>
          <p:nvPr/>
        </p:nvPicPr>
        <p:blipFill>
          <a:blip r:embed="rId9" r:link="rId10" cstate="print">
            <a:extLst>
              <a:ext uri="{28A0092B-C50C-407E-A947-70E740481C1C}">
                <a14:useLocalDpi xmlns:a14="http://schemas.microsoft.com/office/drawing/2010/main" val="0"/>
              </a:ext>
            </a:extLst>
          </a:blip>
          <a:srcRect/>
          <a:stretch>
            <a:fillRect/>
          </a:stretch>
        </p:blipFill>
        <p:spPr bwMode="auto">
          <a:xfrm>
            <a:off x="8977908" y="1124744"/>
            <a:ext cx="2587022" cy="2664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020367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21">
            <a:hlinkClick r:id="rId2" action="ppaction://hlinksldjump"/>
          </p:cNvPr>
          <p:cNvSpPr>
            <a:spLocks noChangeArrowheads="1"/>
          </p:cNvSpPr>
          <p:nvPr/>
        </p:nvSpPr>
        <p:spPr bwMode="auto">
          <a:xfrm>
            <a:off x="33694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1</a:t>
            </a:r>
          </a:p>
        </p:txBody>
      </p:sp>
      <p:sp>
        <p:nvSpPr>
          <p:cNvPr id="18" name="Rectangle 21">
            <a:hlinkClick r:id="rId3" action="ppaction://hlinksldjump"/>
          </p:cNvPr>
          <p:cNvSpPr>
            <a:spLocks noChangeArrowheads="1"/>
          </p:cNvSpPr>
          <p:nvPr/>
        </p:nvSpPr>
        <p:spPr bwMode="auto">
          <a:xfrm>
            <a:off x="581804"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2</a:t>
            </a:r>
          </a:p>
        </p:txBody>
      </p:sp>
      <p:sp>
        <p:nvSpPr>
          <p:cNvPr id="19" name="Rectangle 21">
            <a:hlinkClick r:id="rId4" action="ppaction://hlinksldjump"/>
          </p:cNvPr>
          <p:cNvSpPr>
            <a:spLocks noChangeArrowheads="1"/>
          </p:cNvSpPr>
          <p:nvPr/>
        </p:nvSpPr>
        <p:spPr bwMode="auto">
          <a:xfrm>
            <a:off x="90723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3</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0" name="Rectangle 21">
            <a:hlinkClick r:id="rId5" action="ppaction://hlinksldjump"/>
          </p:cNvPr>
          <p:cNvSpPr>
            <a:spLocks noChangeArrowheads="1"/>
          </p:cNvSpPr>
          <p:nvPr/>
        </p:nvSpPr>
        <p:spPr bwMode="auto">
          <a:xfrm>
            <a:off x="119238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4</a:t>
            </a:r>
          </a:p>
        </p:txBody>
      </p:sp>
      <p:sp>
        <p:nvSpPr>
          <p:cNvPr id="21" name="Rectangle 21">
            <a:hlinkClick r:id="rId6" action="ppaction://hlinksldjump"/>
          </p:cNvPr>
          <p:cNvSpPr>
            <a:spLocks noChangeArrowheads="1"/>
          </p:cNvSpPr>
          <p:nvPr/>
        </p:nvSpPr>
        <p:spPr bwMode="auto">
          <a:xfrm>
            <a:off x="147752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5</a:t>
            </a:r>
          </a:p>
        </p:txBody>
      </p:sp>
      <p:sp>
        <p:nvSpPr>
          <p:cNvPr id="22" name="Rectangle 21">
            <a:hlinkClick r:id="rId7" action="ppaction://hlinksldjump"/>
          </p:cNvPr>
          <p:cNvSpPr>
            <a:spLocks noChangeArrowheads="1"/>
          </p:cNvSpPr>
          <p:nvPr/>
        </p:nvSpPr>
        <p:spPr bwMode="auto">
          <a:xfrm>
            <a:off x="176267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schemeClr val="accent6">
                    <a:lumMod val="75000"/>
                  </a:schemeClr>
                </a:solidFill>
                <a:latin typeface="Arial" panose="020B0604020202020204" pitchFamily="34" charset="0"/>
                <a:ea typeface="楷体" panose="02010609060101010101" pitchFamily="49" charset="-122"/>
                <a:cs typeface="Arial" panose="020B0604020202020204" pitchFamily="34" charset="0"/>
              </a:rPr>
              <a:t>6</a:t>
            </a:r>
          </a:p>
        </p:txBody>
      </p:sp>
      <p:sp>
        <p:nvSpPr>
          <p:cNvPr id="23" name="Rectangle 21">
            <a:hlinkClick r:id="rId8" action="ppaction://hlinksldjump"/>
          </p:cNvPr>
          <p:cNvSpPr>
            <a:spLocks noChangeArrowheads="1"/>
          </p:cNvSpPr>
          <p:nvPr/>
        </p:nvSpPr>
        <p:spPr bwMode="auto">
          <a:xfrm>
            <a:off x="204781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a:solidFill>
                  <a:prstClr val="black"/>
                </a:solidFill>
                <a:latin typeface="Arial" panose="020B0604020202020204" pitchFamily="34" charset="0"/>
                <a:ea typeface="楷体" panose="02010609060101010101" pitchFamily="49" charset="-122"/>
                <a:cs typeface="Arial" panose="020B0604020202020204" pitchFamily="34" charset="0"/>
              </a:rPr>
              <a:t>7</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36" name="内容占位符 2"/>
          <p:cNvSpPr>
            <a:spLocks noGrp="1"/>
          </p:cNvSpPr>
          <p:nvPr>
            <p:ph idx="1"/>
          </p:nvPr>
        </p:nvSpPr>
        <p:spPr>
          <a:xfrm>
            <a:off x="609759" y="836712"/>
            <a:ext cx="10975658" cy="5390057"/>
          </a:xfrm>
        </p:spPr>
        <p:txBody>
          <a:bodyPr/>
          <a:lstStyle/>
          <a:p>
            <a:pPr indent="713740" algn="just"/>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当滑片</a:t>
            </a:r>
            <a:r>
              <a:rPr lang="en-US" altLang="zh-CN" b="1" i="1" kern="100" dirty="0">
                <a:latin typeface="Times New Roman"/>
                <a:ea typeface="方正细黑一简体"/>
                <a:cs typeface="Courier New"/>
              </a:rPr>
              <a:t>P</a:t>
            </a:r>
            <a:r>
              <a:rPr lang="zh-CN" altLang="zh-CN" b="1" kern="100" dirty="0">
                <a:latin typeface="Times New Roman"/>
                <a:ea typeface="方正细黑一简体"/>
                <a:cs typeface="Times New Roman"/>
              </a:rPr>
              <a:t>较快地向左滑动时，电流表甲的指针的偏转情况是</a:t>
            </a:r>
            <a:r>
              <a:rPr lang="en-US" altLang="zh-CN" b="1" kern="100" dirty="0">
                <a:latin typeface="Times New Roman"/>
                <a:ea typeface="方正细黑一简体"/>
                <a:cs typeface="Courier New"/>
              </a:rPr>
              <a:t>__________(</a:t>
            </a:r>
            <a:r>
              <a:rPr lang="zh-CN" altLang="zh-CN" b="1" kern="100" dirty="0">
                <a:latin typeface="Times New Roman"/>
                <a:ea typeface="方正细黑一简体"/>
                <a:cs typeface="Times New Roman"/>
              </a:rPr>
              <a:t>选填</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向左偏</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向右偏</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或</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不偏转</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，电流表乙的指针的偏转情况是</a:t>
            </a:r>
            <a:r>
              <a:rPr lang="en-US" altLang="zh-CN" b="1" kern="100" dirty="0">
                <a:latin typeface="Times New Roman"/>
                <a:ea typeface="方正细黑一简体"/>
                <a:cs typeface="Courier New"/>
              </a:rPr>
              <a:t>________(</a:t>
            </a:r>
            <a:r>
              <a:rPr lang="zh-CN" altLang="zh-CN" b="1" kern="100" dirty="0">
                <a:latin typeface="Times New Roman"/>
                <a:ea typeface="方正细黑一简体"/>
                <a:cs typeface="Times New Roman"/>
              </a:rPr>
              <a:t>选填</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偏转</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或</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不偏转</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断开开关，待电路稳定后再迅速闭合开关，电流表乙的指针的偏转情况是</a:t>
            </a:r>
            <a:r>
              <a:rPr lang="en-US" altLang="zh-CN" b="1" kern="100" dirty="0">
                <a:latin typeface="Times New Roman"/>
                <a:ea typeface="方正细黑一简体"/>
                <a:cs typeface="Courier New"/>
              </a:rPr>
              <a:t>__________(</a:t>
            </a:r>
            <a:r>
              <a:rPr lang="zh-CN" altLang="zh-CN" b="1" kern="100" dirty="0">
                <a:latin typeface="Times New Roman"/>
                <a:ea typeface="方正细黑一简体"/>
                <a:cs typeface="Times New Roman"/>
              </a:rPr>
              <a:t>选填</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偏转</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或</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不偏转</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20688301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21">
            <a:hlinkClick r:id="rId2" action="ppaction://hlinksldjump"/>
          </p:cNvPr>
          <p:cNvSpPr>
            <a:spLocks noChangeArrowheads="1"/>
          </p:cNvSpPr>
          <p:nvPr/>
        </p:nvSpPr>
        <p:spPr bwMode="auto">
          <a:xfrm>
            <a:off x="33694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1</a:t>
            </a:r>
          </a:p>
        </p:txBody>
      </p:sp>
      <p:sp>
        <p:nvSpPr>
          <p:cNvPr id="18" name="Rectangle 21">
            <a:hlinkClick r:id="rId3" action="ppaction://hlinksldjump"/>
          </p:cNvPr>
          <p:cNvSpPr>
            <a:spLocks noChangeArrowheads="1"/>
          </p:cNvSpPr>
          <p:nvPr/>
        </p:nvSpPr>
        <p:spPr bwMode="auto">
          <a:xfrm>
            <a:off x="581804"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2</a:t>
            </a:r>
          </a:p>
        </p:txBody>
      </p:sp>
      <p:sp>
        <p:nvSpPr>
          <p:cNvPr id="19" name="Rectangle 21">
            <a:hlinkClick r:id="rId4" action="ppaction://hlinksldjump"/>
          </p:cNvPr>
          <p:cNvSpPr>
            <a:spLocks noChangeArrowheads="1"/>
          </p:cNvSpPr>
          <p:nvPr/>
        </p:nvSpPr>
        <p:spPr bwMode="auto">
          <a:xfrm>
            <a:off x="90723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3</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0" name="Rectangle 21">
            <a:hlinkClick r:id="rId5" action="ppaction://hlinksldjump"/>
          </p:cNvPr>
          <p:cNvSpPr>
            <a:spLocks noChangeArrowheads="1"/>
          </p:cNvSpPr>
          <p:nvPr/>
        </p:nvSpPr>
        <p:spPr bwMode="auto">
          <a:xfrm>
            <a:off x="119238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4</a:t>
            </a:r>
          </a:p>
        </p:txBody>
      </p:sp>
      <p:sp>
        <p:nvSpPr>
          <p:cNvPr id="21" name="Rectangle 21">
            <a:hlinkClick r:id="rId6" action="ppaction://hlinksldjump"/>
          </p:cNvPr>
          <p:cNvSpPr>
            <a:spLocks noChangeArrowheads="1"/>
          </p:cNvSpPr>
          <p:nvPr/>
        </p:nvSpPr>
        <p:spPr bwMode="auto">
          <a:xfrm>
            <a:off x="147752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5</a:t>
            </a:r>
          </a:p>
        </p:txBody>
      </p:sp>
      <p:sp>
        <p:nvSpPr>
          <p:cNvPr id="22" name="Rectangle 21">
            <a:hlinkClick r:id="rId7" action="ppaction://hlinksldjump"/>
          </p:cNvPr>
          <p:cNvSpPr>
            <a:spLocks noChangeArrowheads="1"/>
          </p:cNvSpPr>
          <p:nvPr/>
        </p:nvSpPr>
        <p:spPr bwMode="auto">
          <a:xfrm>
            <a:off x="176267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schemeClr val="accent6">
                    <a:lumMod val="75000"/>
                  </a:schemeClr>
                </a:solidFill>
                <a:latin typeface="Arial" panose="020B0604020202020204" pitchFamily="34" charset="0"/>
                <a:ea typeface="楷体" panose="02010609060101010101" pitchFamily="49" charset="-122"/>
                <a:cs typeface="Arial" panose="020B0604020202020204" pitchFamily="34" charset="0"/>
              </a:rPr>
              <a:t>6</a:t>
            </a:r>
          </a:p>
        </p:txBody>
      </p:sp>
      <p:sp>
        <p:nvSpPr>
          <p:cNvPr id="23" name="Rectangle 21">
            <a:hlinkClick r:id="rId8" action="ppaction://hlinksldjump"/>
          </p:cNvPr>
          <p:cNvSpPr>
            <a:spLocks noChangeArrowheads="1"/>
          </p:cNvSpPr>
          <p:nvPr/>
        </p:nvSpPr>
        <p:spPr bwMode="auto">
          <a:xfrm>
            <a:off x="204781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a:solidFill>
                  <a:prstClr val="black"/>
                </a:solidFill>
                <a:latin typeface="Arial" panose="020B0604020202020204" pitchFamily="34" charset="0"/>
                <a:ea typeface="楷体" panose="02010609060101010101" pitchFamily="49" charset="-122"/>
                <a:cs typeface="Arial" panose="020B0604020202020204" pitchFamily="34" charset="0"/>
              </a:rPr>
              <a:t>7</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36" name="内容占位符 2"/>
          <p:cNvSpPr>
            <a:spLocks noGrp="1"/>
          </p:cNvSpPr>
          <p:nvPr>
            <p:ph idx="1"/>
          </p:nvPr>
        </p:nvSpPr>
        <p:spPr>
          <a:xfrm>
            <a:off x="609759" y="836712"/>
            <a:ext cx="10975658" cy="5390057"/>
          </a:xfrm>
        </p:spPr>
        <p:txBody>
          <a:bodyPr/>
          <a:lstStyle/>
          <a:p>
            <a:pPr indent="713740" algn="just"/>
            <a:r>
              <a:rPr lang="zh-CN" altLang="zh-CN" b="1" kern="100" dirty="0">
                <a:solidFill>
                  <a:srgbClr val="FF0000"/>
                </a:solidFill>
                <a:latin typeface="Times New Roman"/>
                <a:ea typeface="方正细黑一简体"/>
                <a:cs typeface="Times New Roman"/>
              </a:rPr>
              <a:t>解析：</a:t>
            </a: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当滑片</a:t>
            </a:r>
            <a:r>
              <a:rPr lang="en-US" altLang="zh-CN" b="1" i="1" kern="100" dirty="0">
                <a:latin typeface="Times New Roman"/>
                <a:ea typeface="方正细黑一简体"/>
                <a:cs typeface="Courier New"/>
              </a:rPr>
              <a:t>P</a:t>
            </a:r>
            <a:r>
              <a:rPr lang="zh-CN" altLang="zh-CN" b="1" kern="100" dirty="0">
                <a:latin typeface="Times New Roman"/>
                <a:ea typeface="方正细黑一简体"/>
                <a:cs typeface="Times New Roman"/>
              </a:rPr>
              <a:t>较快地向左滑动时，滑动变阻器接入电路的电阻变小，根据闭合电路的欧姆定律可知左侧回路中电流变大，电流表甲示数变大，指针向右偏转，因线圈</a:t>
            </a:r>
            <a:r>
              <a:rPr lang="en-US" altLang="zh-CN" b="1" i="1" kern="100" dirty="0">
                <a:latin typeface="Times New Roman"/>
                <a:ea typeface="方正细黑一简体"/>
                <a:cs typeface="Courier New"/>
              </a:rPr>
              <a:t>B</a:t>
            </a:r>
            <a:r>
              <a:rPr lang="zh-CN" altLang="zh-CN" b="1" kern="100" dirty="0">
                <a:latin typeface="Times New Roman"/>
                <a:ea typeface="方正细黑一简体"/>
                <a:cs typeface="Times New Roman"/>
              </a:rPr>
              <a:t>中磁通量变化，所以电流表乙的指针将偏转。</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闭合开关瞬间，线圈</a:t>
            </a:r>
            <a:r>
              <a:rPr lang="en-US" altLang="zh-CN" b="1" i="1" kern="100" dirty="0">
                <a:latin typeface="Times New Roman"/>
                <a:ea typeface="方正细黑一简体"/>
                <a:cs typeface="Courier New"/>
              </a:rPr>
              <a:t>A</a:t>
            </a:r>
            <a:r>
              <a:rPr lang="zh-CN" altLang="zh-CN" b="1" kern="100" dirty="0">
                <a:latin typeface="Times New Roman"/>
                <a:ea typeface="方正细黑一简体"/>
                <a:cs typeface="Times New Roman"/>
              </a:rPr>
              <a:t>中电流增大，磁场增强，因此线圈</a:t>
            </a:r>
            <a:r>
              <a:rPr lang="en-US" altLang="zh-CN" b="1" i="1" kern="100" dirty="0">
                <a:latin typeface="Times New Roman"/>
                <a:ea typeface="方正细黑一简体"/>
                <a:cs typeface="Courier New"/>
              </a:rPr>
              <a:t>B</a:t>
            </a:r>
            <a:r>
              <a:rPr lang="zh-CN" altLang="zh-CN" b="1" kern="100" dirty="0">
                <a:latin typeface="Times New Roman"/>
                <a:ea typeface="方正细黑一简体"/>
                <a:cs typeface="Times New Roman"/>
              </a:rPr>
              <a:t>中磁通量发生变化，电流表乙的指针将偏转。</a:t>
            </a:r>
            <a:endParaRPr lang="zh-CN" altLang="zh-CN" sz="1050" kern="100" dirty="0">
              <a:latin typeface="宋体"/>
              <a:cs typeface="Courier New"/>
            </a:endParaRPr>
          </a:p>
          <a:p>
            <a:pPr indent="713740" algn="just"/>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向右偏　偏转　</a:t>
            </a: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偏转</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032708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6">
                                            <p:txEl>
                                              <p:pRg st="2" end="2"/>
                                            </p:txEl>
                                          </p:spTgt>
                                        </p:tgtEl>
                                        <p:attrNameLst>
                                          <p:attrName>style.visibility</p:attrName>
                                        </p:attrNameLst>
                                      </p:cBhvr>
                                      <p:to>
                                        <p:strVal val="visible"/>
                                      </p:to>
                                    </p:set>
                                    <p:animEffect transition="in" filter="barn(inVertical)">
                                      <p:cBhvr>
                                        <p:cTn id="7" dur="500"/>
                                        <p:tgtEl>
                                          <p:spTgt spid="3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21">
            <a:hlinkClick r:id="rId2" action="ppaction://hlinksldjump"/>
          </p:cNvPr>
          <p:cNvSpPr>
            <a:spLocks noChangeArrowheads="1"/>
          </p:cNvSpPr>
          <p:nvPr/>
        </p:nvSpPr>
        <p:spPr bwMode="auto">
          <a:xfrm>
            <a:off x="33694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1</a:t>
            </a:r>
          </a:p>
        </p:txBody>
      </p:sp>
      <p:sp>
        <p:nvSpPr>
          <p:cNvPr id="19" name="Rectangle 21">
            <a:hlinkClick r:id="rId3" action="ppaction://hlinksldjump"/>
          </p:cNvPr>
          <p:cNvSpPr>
            <a:spLocks noChangeArrowheads="1"/>
          </p:cNvSpPr>
          <p:nvPr/>
        </p:nvSpPr>
        <p:spPr bwMode="auto">
          <a:xfrm>
            <a:off x="581804"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2</a:t>
            </a:r>
          </a:p>
        </p:txBody>
      </p:sp>
      <p:sp>
        <p:nvSpPr>
          <p:cNvPr id="20" name="Rectangle 21">
            <a:hlinkClick r:id="rId4" action="ppaction://hlinksldjump"/>
          </p:cNvPr>
          <p:cNvSpPr>
            <a:spLocks noChangeArrowheads="1"/>
          </p:cNvSpPr>
          <p:nvPr/>
        </p:nvSpPr>
        <p:spPr bwMode="auto">
          <a:xfrm>
            <a:off x="90723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3</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1" name="Rectangle 21">
            <a:hlinkClick r:id="rId5" action="ppaction://hlinksldjump"/>
          </p:cNvPr>
          <p:cNvSpPr>
            <a:spLocks noChangeArrowheads="1"/>
          </p:cNvSpPr>
          <p:nvPr/>
        </p:nvSpPr>
        <p:spPr bwMode="auto">
          <a:xfrm>
            <a:off x="119238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4</a:t>
            </a:r>
          </a:p>
        </p:txBody>
      </p:sp>
      <p:sp>
        <p:nvSpPr>
          <p:cNvPr id="22" name="Rectangle 21">
            <a:hlinkClick r:id="rId6" action="ppaction://hlinksldjump"/>
          </p:cNvPr>
          <p:cNvSpPr>
            <a:spLocks noChangeArrowheads="1"/>
          </p:cNvSpPr>
          <p:nvPr/>
        </p:nvSpPr>
        <p:spPr bwMode="auto">
          <a:xfrm>
            <a:off x="147752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5</a:t>
            </a:r>
          </a:p>
        </p:txBody>
      </p:sp>
      <p:sp>
        <p:nvSpPr>
          <p:cNvPr id="23" name="Rectangle 21">
            <a:hlinkClick r:id="rId7" action="ppaction://hlinksldjump"/>
          </p:cNvPr>
          <p:cNvSpPr>
            <a:spLocks noChangeArrowheads="1"/>
          </p:cNvSpPr>
          <p:nvPr/>
        </p:nvSpPr>
        <p:spPr bwMode="auto">
          <a:xfrm>
            <a:off x="176267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6</a:t>
            </a:r>
          </a:p>
        </p:txBody>
      </p:sp>
      <p:sp>
        <p:nvSpPr>
          <p:cNvPr id="24" name="Rectangle 21">
            <a:hlinkClick r:id="rId8" action="ppaction://hlinksldjump"/>
          </p:cNvPr>
          <p:cNvSpPr>
            <a:spLocks noChangeArrowheads="1"/>
          </p:cNvSpPr>
          <p:nvPr/>
        </p:nvSpPr>
        <p:spPr bwMode="auto">
          <a:xfrm>
            <a:off x="204781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schemeClr val="accent6">
                    <a:lumMod val="75000"/>
                  </a:schemeClr>
                </a:solidFill>
                <a:latin typeface="Arial" panose="020B0604020202020204" pitchFamily="34" charset="0"/>
                <a:ea typeface="楷体" panose="02010609060101010101" pitchFamily="49" charset="-122"/>
                <a:cs typeface="Arial" panose="020B0604020202020204" pitchFamily="34" charset="0"/>
              </a:rPr>
              <a:t>7</a:t>
            </a:r>
          </a:p>
        </p:txBody>
      </p:sp>
      <p:sp>
        <p:nvSpPr>
          <p:cNvPr id="37" name="内容占位符 2"/>
          <p:cNvSpPr>
            <a:spLocks noGrp="1"/>
          </p:cNvSpPr>
          <p:nvPr>
            <p:ph idx="1"/>
          </p:nvPr>
        </p:nvSpPr>
        <p:spPr>
          <a:xfrm>
            <a:off x="609759" y="836712"/>
            <a:ext cx="10975658" cy="5390057"/>
          </a:xfrm>
        </p:spPr>
        <p:txBody>
          <a:bodyPr/>
          <a:lstStyle/>
          <a:p>
            <a:pPr indent="713740" algn="just"/>
            <a:r>
              <a:rPr lang="en-US" altLang="zh-CN" b="1" kern="100" dirty="0">
                <a:latin typeface="Times New Roman"/>
                <a:ea typeface="方正细黑一简体"/>
                <a:cs typeface="Courier New"/>
              </a:rPr>
              <a:t>7</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选自粤教版教材课后练习</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动圈式话筒的</a:t>
            </a:r>
            <a:r>
              <a:rPr lang="zh-CN" altLang="zh-CN" b="1" kern="100" dirty="0" smtClean="0">
                <a:latin typeface="Times New Roman"/>
                <a:ea typeface="方正细黑一简体"/>
                <a:cs typeface="Times New Roman"/>
              </a:rPr>
              <a:t>内</a:t>
            </a:r>
            <a:endParaRPr lang="en-US" altLang="zh-CN" b="1" kern="100" dirty="0" smtClean="0">
              <a:latin typeface="Times New Roman"/>
              <a:ea typeface="方正细黑一简体"/>
              <a:cs typeface="Times New Roman"/>
            </a:endParaRPr>
          </a:p>
          <a:p>
            <a:pPr indent="0" algn="just"/>
            <a:r>
              <a:rPr lang="zh-CN" altLang="zh-CN" b="1" kern="100" dirty="0" smtClean="0">
                <a:latin typeface="Times New Roman"/>
                <a:ea typeface="方正细黑一简体"/>
                <a:cs typeface="Times New Roman"/>
              </a:rPr>
              <a:t>部</a:t>
            </a:r>
            <a:r>
              <a:rPr lang="zh-CN" altLang="zh-CN" b="1" kern="100" dirty="0">
                <a:latin typeface="Times New Roman"/>
                <a:ea typeface="方正细黑一简体"/>
                <a:cs typeface="Times New Roman"/>
              </a:rPr>
              <a:t>结构如图所示，该装置能够将声信号转化为电</a:t>
            </a:r>
            <a:r>
              <a:rPr lang="zh-CN" altLang="zh-CN" b="1" kern="100" dirty="0" smtClean="0">
                <a:latin typeface="Times New Roman"/>
                <a:ea typeface="方正细黑一简体"/>
                <a:cs typeface="Times New Roman"/>
              </a:rPr>
              <a:t>信</a:t>
            </a:r>
            <a:endParaRPr lang="en-US" altLang="zh-CN" b="1" kern="100" dirty="0" smtClean="0">
              <a:latin typeface="Times New Roman"/>
              <a:ea typeface="方正细黑一简体"/>
              <a:cs typeface="Times New Roman"/>
            </a:endParaRPr>
          </a:p>
          <a:p>
            <a:pPr indent="0" algn="just"/>
            <a:r>
              <a:rPr lang="zh-CN" altLang="zh-CN" b="1" kern="100" dirty="0" smtClean="0">
                <a:latin typeface="Times New Roman"/>
                <a:ea typeface="方正细黑一简体"/>
                <a:cs typeface="Times New Roman"/>
              </a:rPr>
              <a:t>号</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即感应电流</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，再经扩音器放大后传给扬声器。</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请尝试解释动圈式话筒将声信号转化为电信号的工作原理。</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如果这类动圈式话筒出现了故障，故障最有可能出现在什么地方？如何检测并排除故障？</a:t>
            </a:r>
            <a:endParaRPr lang="zh-CN" altLang="zh-CN" sz="1050" kern="100" dirty="0">
              <a:latin typeface="宋体"/>
              <a:cs typeface="Courier New"/>
            </a:endParaRPr>
          </a:p>
          <a:p>
            <a:endParaRPr lang="zh-CN" altLang="en-US" dirty="0"/>
          </a:p>
        </p:txBody>
      </p:sp>
      <p:pic>
        <p:nvPicPr>
          <p:cNvPr id="7170" name="Picture 2" descr="21WLXKCXARJBS13-32.TIF"/>
          <p:cNvPicPr>
            <a:picLocks noChangeAspect="1" noChangeArrowheads="1"/>
          </p:cNvPicPr>
          <p:nvPr/>
        </p:nvPicPr>
        <p:blipFill>
          <a:blip r:embed="rId9" r:link="rId10" cstate="print">
            <a:extLst>
              <a:ext uri="{28A0092B-C50C-407E-A947-70E740481C1C}">
                <a14:useLocalDpi xmlns:a14="http://schemas.microsoft.com/office/drawing/2010/main" val="0"/>
              </a:ext>
            </a:extLst>
          </a:blip>
          <a:srcRect/>
          <a:stretch>
            <a:fillRect/>
          </a:stretch>
        </p:blipFill>
        <p:spPr bwMode="auto">
          <a:xfrm>
            <a:off x="9002142" y="1412776"/>
            <a:ext cx="2517132" cy="1316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3271836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21">
            <a:hlinkClick r:id="rId2" action="ppaction://hlinksldjump"/>
          </p:cNvPr>
          <p:cNvSpPr>
            <a:spLocks noChangeArrowheads="1"/>
          </p:cNvSpPr>
          <p:nvPr/>
        </p:nvSpPr>
        <p:spPr bwMode="auto">
          <a:xfrm>
            <a:off x="33694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1</a:t>
            </a:r>
          </a:p>
        </p:txBody>
      </p:sp>
      <p:sp>
        <p:nvSpPr>
          <p:cNvPr id="19" name="Rectangle 21">
            <a:hlinkClick r:id="rId3" action="ppaction://hlinksldjump"/>
          </p:cNvPr>
          <p:cNvSpPr>
            <a:spLocks noChangeArrowheads="1"/>
          </p:cNvSpPr>
          <p:nvPr/>
        </p:nvSpPr>
        <p:spPr bwMode="auto">
          <a:xfrm>
            <a:off x="581804"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2</a:t>
            </a:r>
          </a:p>
        </p:txBody>
      </p:sp>
      <p:sp>
        <p:nvSpPr>
          <p:cNvPr id="20" name="Rectangle 21">
            <a:hlinkClick r:id="rId4" action="ppaction://hlinksldjump"/>
          </p:cNvPr>
          <p:cNvSpPr>
            <a:spLocks noChangeArrowheads="1"/>
          </p:cNvSpPr>
          <p:nvPr/>
        </p:nvSpPr>
        <p:spPr bwMode="auto">
          <a:xfrm>
            <a:off x="90723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3</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21" name="Rectangle 21">
            <a:hlinkClick r:id="rId5" action="ppaction://hlinksldjump"/>
          </p:cNvPr>
          <p:cNvSpPr>
            <a:spLocks noChangeArrowheads="1"/>
          </p:cNvSpPr>
          <p:nvPr/>
        </p:nvSpPr>
        <p:spPr bwMode="auto">
          <a:xfrm>
            <a:off x="119238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4</a:t>
            </a:r>
          </a:p>
        </p:txBody>
      </p:sp>
      <p:sp>
        <p:nvSpPr>
          <p:cNvPr id="22" name="Rectangle 21">
            <a:hlinkClick r:id="rId6" action="ppaction://hlinksldjump"/>
          </p:cNvPr>
          <p:cNvSpPr>
            <a:spLocks noChangeArrowheads="1"/>
          </p:cNvSpPr>
          <p:nvPr/>
        </p:nvSpPr>
        <p:spPr bwMode="auto">
          <a:xfrm>
            <a:off x="147752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5</a:t>
            </a:r>
          </a:p>
        </p:txBody>
      </p:sp>
      <p:sp>
        <p:nvSpPr>
          <p:cNvPr id="23" name="Rectangle 21">
            <a:hlinkClick r:id="rId7" action="ppaction://hlinksldjump"/>
          </p:cNvPr>
          <p:cNvSpPr>
            <a:spLocks noChangeArrowheads="1"/>
          </p:cNvSpPr>
          <p:nvPr/>
        </p:nvSpPr>
        <p:spPr bwMode="auto">
          <a:xfrm>
            <a:off x="176267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6</a:t>
            </a:r>
          </a:p>
        </p:txBody>
      </p:sp>
      <p:sp>
        <p:nvSpPr>
          <p:cNvPr id="24" name="Rectangle 21">
            <a:hlinkClick r:id="rId8" action="ppaction://hlinksldjump"/>
          </p:cNvPr>
          <p:cNvSpPr>
            <a:spLocks noChangeArrowheads="1"/>
          </p:cNvSpPr>
          <p:nvPr/>
        </p:nvSpPr>
        <p:spPr bwMode="auto">
          <a:xfrm>
            <a:off x="2047817"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schemeClr val="accent6">
                    <a:lumMod val="75000"/>
                  </a:schemeClr>
                </a:solidFill>
                <a:latin typeface="Arial" panose="020B0604020202020204" pitchFamily="34" charset="0"/>
                <a:ea typeface="楷体" panose="02010609060101010101" pitchFamily="49" charset="-122"/>
                <a:cs typeface="Arial" panose="020B0604020202020204" pitchFamily="34" charset="0"/>
              </a:rPr>
              <a:t>7</a:t>
            </a:r>
          </a:p>
        </p:txBody>
      </p:sp>
      <p:sp>
        <p:nvSpPr>
          <p:cNvPr id="25" name="Rectangle 21">
            <a:hlinkClick r:id="" action="ppaction://noaction"/>
          </p:cNvPr>
          <p:cNvSpPr>
            <a:spLocks noChangeArrowheads="1"/>
          </p:cNvSpPr>
          <p:nvPr/>
        </p:nvSpPr>
        <p:spPr bwMode="auto">
          <a:xfrm>
            <a:off x="2332962"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8</a:t>
            </a:r>
          </a:p>
        </p:txBody>
      </p:sp>
      <p:sp>
        <p:nvSpPr>
          <p:cNvPr id="26" name="Rectangle 21">
            <a:hlinkClick r:id="" action="ppaction://noaction"/>
          </p:cNvPr>
          <p:cNvSpPr>
            <a:spLocks noChangeArrowheads="1"/>
          </p:cNvSpPr>
          <p:nvPr/>
        </p:nvSpPr>
        <p:spPr bwMode="auto">
          <a:xfrm>
            <a:off x="2618108" y="116632"/>
            <a:ext cx="24485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9</a:t>
            </a:r>
          </a:p>
        </p:txBody>
      </p:sp>
      <p:sp>
        <p:nvSpPr>
          <p:cNvPr id="27" name="Rectangle 21">
            <a:hlinkClick r:id="" action="ppaction://noaction"/>
          </p:cNvPr>
          <p:cNvSpPr>
            <a:spLocks noChangeArrowheads="1"/>
          </p:cNvSpPr>
          <p:nvPr/>
        </p:nvSpPr>
        <p:spPr bwMode="auto">
          <a:xfrm>
            <a:off x="2900807"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10</a:t>
            </a:r>
          </a:p>
        </p:txBody>
      </p:sp>
      <p:sp>
        <p:nvSpPr>
          <p:cNvPr id="28" name="Rectangle 21">
            <a:hlinkClick r:id="" action="ppaction://noaction"/>
          </p:cNvPr>
          <p:cNvSpPr>
            <a:spLocks noChangeArrowheads="1"/>
          </p:cNvSpPr>
          <p:nvPr/>
        </p:nvSpPr>
        <p:spPr bwMode="auto">
          <a:xfrm>
            <a:off x="3265035"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11</a:t>
            </a:r>
          </a:p>
        </p:txBody>
      </p:sp>
      <p:sp>
        <p:nvSpPr>
          <p:cNvPr id="29" name="Rectangle 21">
            <a:hlinkClick r:id="" action="ppaction://noaction"/>
          </p:cNvPr>
          <p:cNvSpPr>
            <a:spLocks noChangeArrowheads="1"/>
          </p:cNvSpPr>
          <p:nvPr/>
        </p:nvSpPr>
        <p:spPr bwMode="auto">
          <a:xfrm>
            <a:off x="3629263"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rPr>
              <a:t>12</a:t>
            </a:r>
          </a:p>
        </p:txBody>
      </p:sp>
      <p:sp>
        <p:nvSpPr>
          <p:cNvPr id="30" name="Rectangle 21">
            <a:hlinkClick r:id="" action="ppaction://noaction"/>
          </p:cNvPr>
          <p:cNvSpPr>
            <a:spLocks noChangeArrowheads="1"/>
          </p:cNvSpPr>
          <p:nvPr/>
        </p:nvSpPr>
        <p:spPr bwMode="auto">
          <a:xfrm>
            <a:off x="3993491"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a:latin typeface="Arial" panose="020B0604020202020204" pitchFamily="34" charset="0"/>
                <a:ea typeface="楷体" panose="02010609060101010101" pitchFamily="49" charset="-122"/>
                <a:cs typeface="Arial" panose="020B0604020202020204" pitchFamily="34" charset="0"/>
              </a:rPr>
              <a:t>13</a:t>
            </a:r>
          </a:p>
        </p:txBody>
      </p:sp>
      <p:sp>
        <p:nvSpPr>
          <p:cNvPr id="17" name="Rectangle 21">
            <a:hlinkClick r:id="" action="ppaction://noaction"/>
          </p:cNvPr>
          <p:cNvSpPr>
            <a:spLocks noChangeArrowheads="1"/>
          </p:cNvSpPr>
          <p:nvPr/>
        </p:nvSpPr>
        <p:spPr bwMode="auto">
          <a:xfrm>
            <a:off x="4369395"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14</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31" name="Rectangle 21">
            <a:hlinkClick r:id="" action="ppaction://noaction"/>
          </p:cNvPr>
          <p:cNvSpPr>
            <a:spLocks noChangeArrowheads="1"/>
          </p:cNvSpPr>
          <p:nvPr/>
        </p:nvSpPr>
        <p:spPr bwMode="auto">
          <a:xfrm>
            <a:off x="4733623"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15</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32" name="Rectangle 21">
            <a:hlinkClick r:id="" action="ppaction://noaction"/>
          </p:cNvPr>
          <p:cNvSpPr>
            <a:spLocks noChangeArrowheads="1"/>
          </p:cNvSpPr>
          <p:nvPr/>
        </p:nvSpPr>
        <p:spPr bwMode="auto">
          <a:xfrm>
            <a:off x="5097851"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16</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33" name="Rectangle 21">
            <a:hlinkClick r:id="" action="ppaction://noaction"/>
          </p:cNvPr>
          <p:cNvSpPr>
            <a:spLocks noChangeArrowheads="1"/>
          </p:cNvSpPr>
          <p:nvPr/>
        </p:nvSpPr>
        <p:spPr bwMode="auto">
          <a:xfrm>
            <a:off x="5462079"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latin typeface="Arial" panose="020B0604020202020204" pitchFamily="34" charset="0"/>
                <a:ea typeface="楷体" panose="02010609060101010101" pitchFamily="49" charset="-122"/>
                <a:cs typeface="Arial" panose="020B0604020202020204" pitchFamily="34" charset="0"/>
              </a:rPr>
              <a:t>17</a:t>
            </a:r>
            <a:endParaRPr lang="en-US" altLang="zh-CN" sz="1400" dirty="0">
              <a:latin typeface="Arial" panose="020B0604020202020204" pitchFamily="34" charset="0"/>
              <a:ea typeface="楷体" panose="02010609060101010101" pitchFamily="49" charset="-122"/>
              <a:cs typeface="Arial" panose="020B0604020202020204" pitchFamily="34" charset="0"/>
            </a:endParaRPr>
          </a:p>
        </p:txBody>
      </p:sp>
      <p:sp>
        <p:nvSpPr>
          <p:cNvPr id="34" name="Rectangle 21">
            <a:hlinkClick r:id="" action="ppaction://noaction"/>
          </p:cNvPr>
          <p:cNvSpPr>
            <a:spLocks noChangeArrowheads="1"/>
          </p:cNvSpPr>
          <p:nvPr/>
        </p:nvSpPr>
        <p:spPr bwMode="auto">
          <a:xfrm>
            <a:off x="5825577"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18</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35" name="Rectangle 21">
            <a:hlinkClick r:id="" action="ppaction://noaction"/>
          </p:cNvPr>
          <p:cNvSpPr>
            <a:spLocks noChangeArrowheads="1"/>
          </p:cNvSpPr>
          <p:nvPr/>
        </p:nvSpPr>
        <p:spPr bwMode="auto">
          <a:xfrm>
            <a:off x="6189805"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19</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36" name="Rectangle 21">
            <a:hlinkClick r:id="" action="ppaction://noaction"/>
          </p:cNvPr>
          <p:cNvSpPr>
            <a:spLocks noChangeArrowheads="1"/>
          </p:cNvSpPr>
          <p:nvPr/>
        </p:nvSpPr>
        <p:spPr bwMode="auto">
          <a:xfrm>
            <a:off x="6554033" y="116632"/>
            <a:ext cx="293827" cy="324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364" tIns="51181" rIns="102364" bIns="51181" anchor="ctr"/>
          <a:lstStyle/>
          <a:p>
            <a:pPr algn="ctr" defTabSz="768046" fontAlgn="base">
              <a:spcBef>
                <a:spcPct val="0"/>
              </a:spcBef>
              <a:spcAft>
                <a:spcPct val="0"/>
              </a:spcAft>
            </a:pPr>
            <a:r>
              <a:rPr lang="en-US" altLang="zh-CN" sz="1400" dirty="0" smtClean="0">
                <a:solidFill>
                  <a:prstClr val="black"/>
                </a:solidFill>
                <a:latin typeface="Arial" panose="020B0604020202020204" pitchFamily="34" charset="0"/>
                <a:ea typeface="楷体" panose="02010609060101010101" pitchFamily="49" charset="-122"/>
                <a:cs typeface="Arial" panose="020B0604020202020204" pitchFamily="34" charset="0"/>
              </a:rPr>
              <a:t>20</a:t>
            </a:r>
            <a:endParaRPr lang="en-US" altLang="zh-CN" sz="1400" dirty="0">
              <a:solidFill>
                <a:prstClr val="black"/>
              </a:solidFill>
              <a:latin typeface="Arial" panose="020B0604020202020204" pitchFamily="34" charset="0"/>
              <a:ea typeface="楷体" panose="02010609060101010101" pitchFamily="49" charset="-122"/>
              <a:cs typeface="Arial" panose="020B0604020202020204" pitchFamily="34" charset="0"/>
            </a:endParaRPr>
          </a:p>
        </p:txBody>
      </p:sp>
      <p:sp>
        <p:nvSpPr>
          <p:cNvPr id="37" name="内容占位符 2"/>
          <p:cNvSpPr>
            <a:spLocks noGrp="1"/>
          </p:cNvSpPr>
          <p:nvPr>
            <p:ph idx="1"/>
          </p:nvPr>
        </p:nvSpPr>
        <p:spPr>
          <a:xfrm>
            <a:off x="609759" y="836712"/>
            <a:ext cx="10975658" cy="5390057"/>
          </a:xfrm>
        </p:spPr>
        <p:txBody>
          <a:bodyPr/>
          <a:lstStyle/>
          <a:p>
            <a:pPr indent="713740" algn="just"/>
            <a:r>
              <a:rPr lang="zh-CN" altLang="zh-CN" b="1" kern="100" dirty="0">
                <a:solidFill>
                  <a:srgbClr val="FF0000"/>
                </a:solidFill>
                <a:latin typeface="Times New Roman"/>
                <a:ea typeface="方正细黑一简体"/>
                <a:cs typeface="Times New Roman"/>
              </a:rPr>
              <a:t>解析：</a:t>
            </a: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对着话筒说话，声音使膜片振动，与膜片相连的线圈也随之振动，在磁场中做切割磁感线的运动，产生感应电流，即将声信号转化为电信号。</a:t>
            </a:r>
            <a:endParaRPr lang="zh-CN" altLang="zh-CN" sz="1050" kern="100" dirty="0">
              <a:latin typeface="宋体"/>
              <a:cs typeface="Courier New"/>
            </a:endParaRPr>
          </a:p>
          <a:p>
            <a:pPr indent="713740" algn="just"/>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故障最有可能出现在线圈，检查话筒线圈看是否有断路或接触不良的地方。</a:t>
            </a:r>
            <a:endParaRPr lang="zh-CN" altLang="zh-CN" sz="1050" kern="100" dirty="0">
              <a:latin typeface="宋体"/>
              <a:cs typeface="Courier New"/>
            </a:endParaRPr>
          </a:p>
          <a:p>
            <a:pPr indent="713740" algn="just"/>
            <a:r>
              <a:rPr lang="zh-CN" altLang="zh-CN" b="1" kern="100" dirty="0">
                <a:solidFill>
                  <a:srgbClr val="FF0000"/>
                </a:solidFill>
                <a:latin typeface="Times New Roman"/>
                <a:ea typeface="方正细黑一简体"/>
                <a:cs typeface="Times New Roman"/>
              </a:rPr>
              <a:t>答案：</a:t>
            </a:r>
            <a:r>
              <a:rPr lang="zh-CN" altLang="zh-CN" b="1" kern="100" dirty="0">
                <a:latin typeface="Times New Roman"/>
                <a:ea typeface="方正细黑一简体"/>
                <a:cs typeface="Times New Roman"/>
              </a:rPr>
              <a:t>见解析</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97950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7">
                                            <p:txEl>
                                              <p:pRg st="2" end="2"/>
                                            </p:txEl>
                                          </p:spTgt>
                                        </p:tgtEl>
                                        <p:attrNameLst>
                                          <p:attrName>style.visibility</p:attrName>
                                        </p:attrNameLst>
                                      </p:cBhvr>
                                      <p:to>
                                        <p:strVal val="visible"/>
                                      </p:to>
                                    </p:set>
                                    <p:animEffect transition="in" filter="barn(inVertical)">
                                      <p:cBhvr>
                                        <p:cTn id="7" dur="500"/>
                                        <p:tgtEl>
                                          <p:spTgt spid="3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 name="矩形 198"/>
          <p:cNvSpPr/>
          <p:nvPr/>
        </p:nvSpPr>
        <p:spPr>
          <a:xfrm>
            <a:off x="0" y="2120253"/>
            <a:ext cx="12192000" cy="2820692"/>
          </a:xfrm>
          <a:prstGeom prst="rect">
            <a:avLst/>
          </a:prstGeom>
          <a:solidFill>
            <a:schemeClr val="accent1">
              <a:lumMod val="75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03" name="平行四边形 202"/>
          <p:cNvSpPr/>
          <p:nvPr/>
        </p:nvSpPr>
        <p:spPr>
          <a:xfrm>
            <a:off x="1094713" y="1949476"/>
            <a:ext cx="3058658" cy="399404"/>
          </a:xfrm>
          <a:prstGeom prst="parallelogram">
            <a:avLst/>
          </a:prstGeom>
          <a:solidFill>
            <a:schemeClr val="accent1">
              <a:lumMod val="40000"/>
              <a:lumOff val="6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04" name="任意多边形 203"/>
          <p:cNvSpPr/>
          <p:nvPr/>
        </p:nvSpPr>
        <p:spPr>
          <a:xfrm>
            <a:off x="9362328" y="4301150"/>
            <a:ext cx="661661" cy="1313835"/>
          </a:xfrm>
          <a:custGeom>
            <a:avLst/>
            <a:gdLst>
              <a:gd name="connsiteX0" fmla="*/ 260195 w 524147"/>
              <a:gd name="connsiteY0" fmla="*/ 0 h 1040778"/>
              <a:gd name="connsiteX1" fmla="*/ 524147 w 524147"/>
              <a:gd name="connsiteY1" fmla="*/ 0 h 1040778"/>
              <a:gd name="connsiteX2" fmla="*/ 263952 w 524147"/>
              <a:gd name="connsiteY2" fmla="*/ 1040778 h 1040778"/>
              <a:gd name="connsiteX3" fmla="*/ 0 w 524147"/>
              <a:gd name="connsiteY3" fmla="*/ 1040778 h 1040778"/>
            </a:gdLst>
            <a:ahLst/>
            <a:cxnLst>
              <a:cxn ang="0">
                <a:pos x="connsiteX0" y="connsiteY0"/>
              </a:cxn>
              <a:cxn ang="0">
                <a:pos x="connsiteX1" y="connsiteY1"/>
              </a:cxn>
              <a:cxn ang="0">
                <a:pos x="connsiteX2" y="connsiteY2"/>
              </a:cxn>
              <a:cxn ang="0">
                <a:pos x="connsiteX3" y="connsiteY3"/>
              </a:cxn>
            </a:cxnLst>
            <a:rect l="l" t="t" r="r" b="b"/>
            <a:pathLst>
              <a:path w="524147" h="1040778">
                <a:moveTo>
                  <a:pt x="260195" y="0"/>
                </a:moveTo>
                <a:lnTo>
                  <a:pt x="524147" y="0"/>
                </a:lnTo>
                <a:lnTo>
                  <a:pt x="263952" y="1040778"/>
                </a:lnTo>
                <a:lnTo>
                  <a:pt x="0" y="1040778"/>
                </a:lnTo>
                <a:close/>
              </a:path>
            </a:pathLst>
          </a:custGeom>
          <a:solidFill>
            <a:schemeClr val="accent1">
              <a:lumMod val="40000"/>
              <a:lumOff val="6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05" name="任意多边形 204"/>
          <p:cNvSpPr/>
          <p:nvPr/>
        </p:nvSpPr>
        <p:spPr>
          <a:xfrm>
            <a:off x="9784960" y="4301150"/>
            <a:ext cx="661661" cy="1313835"/>
          </a:xfrm>
          <a:custGeom>
            <a:avLst/>
            <a:gdLst>
              <a:gd name="connsiteX0" fmla="*/ 260195 w 524147"/>
              <a:gd name="connsiteY0" fmla="*/ 0 h 1040778"/>
              <a:gd name="connsiteX1" fmla="*/ 524147 w 524147"/>
              <a:gd name="connsiteY1" fmla="*/ 0 h 1040778"/>
              <a:gd name="connsiteX2" fmla="*/ 263952 w 524147"/>
              <a:gd name="connsiteY2" fmla="*/ 1040778 h 1040778"/>
              <a:gd name="connsiteX3" fmla="*/ 0 w 524147"/>
              <a:gd name="connsiteY3" fmla="*/ 1040778 h 1040778"/>
            </a:gdLst>
            <a:ahLst/>
            <a:cxnLst>
              <a:cxn ang="0">
                <a:pos x="connsiteX0" y="connsiteY0"/>
              </a:cxn>
              <a:cxn ang="0">
                <a:pos x="connsiteX1" y="connsiteY1"/>
              </a:cxn>
              <a:cxn ang="0">
                <a:pos x="connsiteX2" y="connsiteY2"/>
              </a:cxn>
              <a:cxn ang="0">
                <a:pos x="connsiteX3" y="connsiteY3"/>
              </a:cxn>
            </a:cxnLst>
            <a:rect l="l" t="t" r="r" b="b"/>
            <a:pathLst>
              <a:path w="524147" h="1040778">
                <a:moveTo>
                  <a:pt x="260195" y="0"/>
                </a:moveTo>
                <a:lnTo>
                  <a:pt x="524147" y="0"/>
                </a:lnTo>
                <a:lnTo>
                  <a:pt x="263952" y="1040778"/>
                </a:lnTo>
                <a:lnTo>
                  <a:pt x="0" y="1040778"/>
                </a:lnTo>
                <a:close/>
              </a:path>
            </a:pathLst>
          </a:custGeom>
          <a:solidFill>
            <a:schemeClr val="accent1">
              <a:lumMod val="40000"/>
              <a:lumOff val="6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06" name="任意多边形 205"/>
          <p:cNvSpPr/>
          <p:nvPr/>
        </p:nvSpPr>
        <p:spPr>
          <a:xfrm>
            <a:off x="10207593" y="4301150"/>
            <a:ext cx="661661" cy="1313835"/>
          </a:xfrm>
          <a:custGeom>
            <a:avLst/>
            <a:gdLst>
              <a:gd name="connsiteX0" fmla="*/ 260195 w 524147"/>
              <a:gd name="connsiteY0" fmla="*/ 0 h 1040778"/>
              <a:gd name="connsiteX1" fmla="*/ 524147 w 524147"/>
              <a:gd name="connsiteY1" fmla="*/ 0 h 1040778"/>
              <a:gd name="connsiteX2" fmla="*/ 263952 w 524147"/>
              <a:gd name="connsiteY2" fmla="*/ 1040778 h 1040778"/>
              <a:gd name="connsiteX3" fmla="*/ 0 w 524147"/>
              <a:gd name="connsiteY3" fmla="*/ 1040778 h 1040778"/>
            </a:gdLst>
            <a:ahLst/>
            <a:cxnLst>
              <a:cxn ang="0">
                <a:pos x="connsiteX0" y="connsiteY0"/>
              </a:cxn>
              <a:cxn ang="0">
                <a:pos x="connsiteX1" y="connsiteY1"/>
              </a:cxn>
              <a:cxn ang="0">
                <a:pos x="connsiteX2" y="connsiteY2"/>
              </a:cxn>
              <a:cxn ang="0">
                <a:pos x="connsiteX3" y="connsiteY3"/>
              </a:cxn>
            </a:cxnLst>
            <a:rect l="l" t="t" r="r" b="b"/>
            <a:pathLst>
              <a:path w="524147" h="1040778">
                <a:moveTo>
                  <a:pt x="260195" y="0"/>
                </a:moveTo>
                <a:lnTo>
                  <a:pt x="524147" y="0"/>
                </a:lnTo>
                <a:lnTo>
                  <a:pt x="263952" y="1040778"/>
                </a:lnTo>
                <a:lnTo>
                  <a:pt x="0" y="1040778"/>
                </a:lnTo>
                <a:close/>
              </a:path>
            </a:pathLst>
          </a:custGeom>
          <a:solidFill>
            <a:schemeClr val="accent1">
              <a:lumMod val="40000"/>
              <a:lumOff val="6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07" name="任意多边形 206"/>
          <p:cNvSpPr/>
          <p:nvPr/>
        </p:nvSpPr>
        <p:spPr>
          <a:xfrm>
            <a:off x="10630227" y="4301150"/>
            <a:ext cx="661661" cy="1313835"/>
          </a:xfrm>
          <a:custGeom>
            <a:avLst/>
            <a:gdLst>
              <a:gd name="connsiteX0" fmla="*/ 260195 w 524147"/>
              <a:gd name="connsiteY0" fmla="*/ 0 h 1040778"/>
              <a:gd name="connsiteX1" fmla="*/ 524147 w 524147"/>
              <a:gd name="connsiteY1" fmla="*/ 0 h 1040778"/>
              <a:gd name="connsiteX2" fmla="*/ 263952 w 524147"/>
              <a:gd name="connsiteY2" fmla="*/ 1040778 h 1040778"/>
              <a:gd name="connsiteX3" fmla="*/ 0 w 524147"/>
              <a:gd name="connsiteY3" fmla="*/ 1040778 h 1040778"/>
            </a:gdLst>
            <a:ahLst/>
            <a:cxnLst>
              <a:cxn ang="0">
                <a:pos x="connsiteX0" y="connsiteY0"/>
              </a:cxn>
              <a:cxn ang="0">
                <a:pos x="connsiteX1" y="connsiteY1"/>
              </a:cxn>
              <a:cxn ang="0">
                <a:pos x="connsiteX2" y="connsiteY2"/>
              </a:cxn>
              <a:cxn ang="0">
                <a:pos x="connsiteX3" y="connsiteY3"/>
              </a:cxn>
            </a:cxnLst>
            <a:rect l="l" t="t" r="r" b="b"/>
            <a:pathLst>
              <a:path w="524147" h="1040778">
                <a:moveTo>
                  <a:pt x="260195" y="0"/>
                </a:moveTo>
                <a:lnTo>
                  <a:pt x="524147" y="0"/>
                </a:lnTo>
                <a:lnTo>
                  <a:pt x="263952" y="1040778"/>
                </a:lnTo>
                <a:lnTo>
                  <a:pt x="0" y="1040778"/>
                </a:lnTo>
                <a:close/>
              </a:path>
            </a:pathLst>
          </a:custGeom>
          <a:solidFill>
            <a:schemeClr val="accent1">
              <a:lumMod val="40000"/>
              <a:lumOff val="6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08" name="任意多边形 207"/>
          <p:cNvSpPr/>
          <p:nvPr/>
        </p:nvSpPr>
        <p:spPr>
          <a:xfrm>
            <a:off x="9208610"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09" name="任意多边形 208"/>
          <p:cNvSpPr/>
          <p:nvPr/>
        </p:nvSpPr>
        <p:spPr>
          <a:xfrm>
            <a:off x="9097029"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10" name="任意多边形 209"/>
          <p:cNvSpPr/>
          <p:nvPr/>
        </p:nvSpPr>
        <p:spPr>
          <a:xfrm>
            <a:off x="8985444"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11" name="任意多边形 210"/>
          <p:cNvSpPr/>
          <p:nvPr/>
        </p:nvSpPr>
        <p:spPr>
          <a:xfrm>
            <a:off x="8873859"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12" name="任意多边形 211"/>
          <p:cNvSpPr/>
          <p:nvPr/>
        </p:nvSpPr>
        <p:spPr>
          <a:xfrm>
            <a:off x="8762274"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13" name="任意多边形 212"/>
          <p:cNvSpPr/>
          <p:nvPr/>
        </p:nvSpPr>
        <p:spPr>
          <a:xfrm>
            <a:off x="8650689"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14" name="任意多边形 213"/>
          <p:cNvSpPr/>
          <p:nvPr/>
        </p:nvSpPr>
        <p:spPr>
          <a:xfrm>
            <a:off x="8539104"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15" name="任意多边形 214"/>
          <p:cNvSpPr/>
          <p:nvPr/>
        </p:nvSpPr>
        <p:spPr>
          <a:xfrm>
            <a:off x="8427519"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16" name="任意多边形 215"/>
          <p:cNvSpPr/>
          <p:nvPr/>
        </p:nvSpPr>
        <p:spPr>
          <a:xfrm>
            <a:off x="8315934"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17" name="任意多边形 216"/>
          <p:cNvSpPr/>
          <p:nvPr/>
        </p:nvSpPr>
        <p:spPr>
          <a:xfrm>
            <a:off x="8204349"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18" name="任意多边形 217"/>
          <p:cNvSpPr/>
          <p:nvPr/>
        </p:nvSpPr>
        <p:spPr>
          <a:xfrm>
            <a:off x="8092764"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19" name="任意多边形 218"/>
          <p:cNvSpPr/>
          <p:nvPr/>
        </p:nvSpPr>
        <p:spPr>
          <a:xfrm>
            <a:off x="7981179"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20" name="任意多边形 219"/>
          <p:cNvSpPr/>
          <p:nvPr/>
        </p:nvSpPr>
        <p:spPr>
          <a:xfrm>
            <a:off x="7869594"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21" name="任意多边形 220"/>
          <p:cNvSpPr/>
          <p:nvPr/>
        </p:nvSpPr>
        <p:spPr>
          <a:xfrm>
            <a:off x="7758009"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22" name="任意多边形 221"/>
          <p:cNvSpPr/>
          <p:nvPr/>
        </p:nvSpPr>
        <p:spPr>
          <a:xfrm>
            <a:off x="7646424"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23" name="任意多边形 222"/>
          <p:cNvSpPr/>
          <p:nvPr/>
        </p:nvSpPr>
        <p:spPr>
          <a:xfrm>
            <a:off x="7534839"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24" name="任意多边形 223"/>
          <p:cNvSpPr/>
          <p:nvPr/>
        </p:nvSpPr>
        <p:spPr>
          <a:xfrm>
            <a:off x="7423254"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25" name="任意多边形 224"/>
          <p:cNvSpPr/>
          <p:nvPr/>
        </p:nvSpPr>
        <p:spPr>
          <a:xfrm>
            <a:off x="7311669"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26" name="任意多边形 225"/>
          <p:cNvSpPr/>
          <p:nvPr/>
        </p:nvSpPr>
        <p:spPr>
          <a:xfrm>
            <a:off x="7200084"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27" name="任意多边形 226"/>
          <p:cNvSpPr/>
          <p:nvPr/>
        </p:nvSpPr>
        <p:spPr>
          <a:xfrm>
            <a:off x="7088499"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28" name="任意多边形 227"/>
          <p:cNvSpPr/>
          <p:nvPr/>
        </p:nvSpPr>
        <p:spPr>
          <a:xfrm>
            <a:off x="6976914"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29" name="任意多边形 228"/>
          <p:cNvSpPr/>
          <p:nvPr/>
        </p:nvSpPr>
        <p:spPr>
          <a:xfrm>
            <a:off x="6865329"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30" name="任意多边形 229"/>
          <p:cNvSpPr/>
          <p:nvPr/>
        </p:nvSpPr>
        <p:spPr>
          <a:xfrm>
            <a:off x="6753744"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31" name="任意多边形 230"/>
          <p:cNvSpPr/>
          <p:nvPr/>
        </p:nvSpPr>
        <p:spPr>
          <a:xfrm>
            <a:off x="6642159"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32" name="任意多边形 231"/>
          <p:cNvSpPr/>
          <p:nvPr/>
        </p:nvSpPr>
        <p:spPr>
          <a:xfrm>
            <a:off x="6530574"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33" name="任意多边形 232"/>
          <p:cNvSpPr/>
          <p:nvPr/>
        </p:nvSpPr>
        <p:spPr>
          <a:xfrm>
            <a:off x="6418989"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34" name="任意多边形 233"/>
          <p:cNvSpPr/>
          <p:nvPr/>
        </p:nvSpPr>
        <p:spPr>
          <a:xfrm>
            <a:off x="6307404"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35" name="任意多边形 234"/>
          <p:cNvSpPr/>
          <p:nvPr/>
        </p:nvSpPr>
        <p:spPr>
          <a:xfrm>
            <a:off x="6195819"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36" name="任意多边形 235"/>
          <p:cNvSpPr/>
          <p:nvPr/>
        </p:nvSpPr>
        <p:spPr>
          <a:xfrm>
            <a:off x="6084234"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37" name="任意多边形 236"/>
          <p:cNvSpPr/>
          <p:nvPr/>
        </p:nvSpPr>
        <p:spPr>
          <a:xfrm>
            <a:off x="5972649"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grpSp>
        <p:nvGrpSpPr>
          <p:cNvPr id="238" name="组合 237"/>
          <p:cNvGrpSpPr/>
          <p:nvPr/>
        </p:nvGrpSpPr>
        <p:grpSpPr>
          <a:xfrm>
            <a:off x="43309" y="1787405"/>
            <a:ext cx="1106331" cy="254302"/>
            <a:chOff x="-115731" y="1766100"/>
            <a:chExt cx="1106331" cy="254302"/>
          </a:xfrm>
          <a:solidFill>
            <a:schemeClr val="accent1">
              <a:lumMod val="20000"/>
              <a:lumOff val="80000"/>
            </a:schemeClr>
          </a:solidFill>
        </p:grpSpPr>
        <p:sp>
          <p:nvSpPr>
            <p:cNvPr id="239" name="任意多边形 238"/>
            <p:cNvSpPr/>
            <p:nvPr/>
          </p:nvSpPr>
          <p:spPr>
            <a:xfrm>
              <a:off x="359221"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40" name="任意多边形 239"/>
            <p:cNvSpPr/>
            <p:nvPr/>
          </p:nvSpPr>
          <p:spPr>
            <a:xfrm>
              <a:off x="299852"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41" name="任意多边形 240"/>
            <p:cNvSpPr/>
            <p:nvPr/>
          </p:nvSpPr>
          <p:spPr>
            <a:xfrm>
              <a:off x="240483"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42" name="任意多边形 241"/>
            <p:cNvSpPr/>
            <p:nvPr/>
          </p:nvSpPr>
          <p:spPr>
            <a:xfrm>
              <a:off x="181114"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43" name="任意多边形 242"/>
            <p:cNvSpPr/>
            <p:nvPr/>
          </p:nvSpPr>
          <p:spPr>
            <a:xfrm>
              <a:off x="121745"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44" name="任意多边形 243"/>
            <p:cNvSpPr/>
            <p:nvPr/>
          </p:nvSpPr>
          <p:spPr>
            <a:xfrm>
              <a:off x="62376"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45" name="任意多边形 244"/>
            <p:cNvSpPr/>
            <p:nvPr/>
          </p:nvSpPr>
          <p:spPr>
            <a:xfrm>
              <a:off x="3007"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46" name="任意多边形 245"/>
            <p:cNvSpPr/>
            <p:nvPr/>
          </p:nvSpPr>
          <p:spPr>
            <a:xfrm>
              <a:off x="-56362"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47" name="任意多边形 246"/>
            <p:cNvSpPr/>
            <p:nvPr/>
          </p:nvSpPr>
          <p:spPr>
            <a:xfrm>
              <a:off x="-115731"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48" name="任意多边形 247"/>
            <p:cNvSpPr/>
            <p:nvPr/>
          </p:nvSpPr>
          <p:spPr>
            <a:xfrm>
              <a:off x="893538"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49" name="任意多边形 248"/>
            <p:cNvSpPr/>
            <p:nvPr/>
          </p:nvSpPr>
          <p:spPr>
            <a:xfrm>
              <a:off x="834173"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50" name="任意多边形 249"/>
            <p:cNvSpPr/>
            <p:nvPr/>
          </p:nvSpPr>
          <p:spPr>
            <a:xfrm>
              <a:off x="774804"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51" name="任意多边形 250"/>
            <p:cNvSpPr/>
            <p:nvPr/>
          </p:nvSpPr>
          <p:spPr>
            <a:xfrm>
              <a:off x="715435"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52" name="任意多边形 251"/>
            <p:cNvSpPr/>
            <p:nvPr/>
          </p:nvSpPr>
          <p:spPr>
            <a:xfrm>
              <a:off x="656066"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53" name="任意多边形 252"/>
            <p:cNvSpPr/>
            <p:nvPr/>
          </p:nvSpPr>
          <p:spPr>
            <a:xfrm>
              <a:off x="596697"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54" name="任意多边形 253"/>
            <p:cNvSpPr/>
            <p:nvPr/>
          </p:nvSpPr>
          <p:spPr>
            <a:xfrm>
              <a:off x="537328"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55" name="任意多边形 254"/>
            <p:cNvSpPr/>
            <p:nvPr/>
          </p:nvSpPr>
          <p:spPr>
            <a:xfrm>
              <a:off x="477959"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56" name="任意多边形 255"/>
            <p:cNvSpPr/>
            <p:nvPr/>
          </p:nvSpPr>
          <p:spPr>
            <a:xfrm>
              <a:off x="418590"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grpSp>
      <p:sp>
        <p:nvSpPr>
          <p:cNvPr id="257" name="矩形 256"/>
          <p:cNvSpPr/>
          <p:nvPr/>
        </p:nvSpPr>
        <p:spPr>
          <a:xfrm>
            <a:off x="799154" y="2685545"/>
            <a:ext cx="8779581" cy="1292662"/>
          </a:xfrm>
          <a:prstGeom prst="rect">
            <a:avLst/>
          </a:prstGeom>
          <a:ln>
            <a:noFill/>
          </a:ln>
        </p:spPr>
        <p:txBody>
          <a:bodyPr wrap="square">
            <a:spAutoFit/>
            <a:scene3d>
              <a:camera prst="orthographicFront"/>
              <a:lightRig rig="threePt" dir="t"/>
            </a:scene3d>
            <a:sp3d contourW="12700"/>
          </a:bodyPr>
          <a:lstStyle/>
          <a:p>
            <a:pPr algn="ctr">
              <a:lnSpc>
                <a:spcPct val="130000"/>
              </a:lnSpc>
              <a:defRPr/>
            </a:pPr>
            <a:r>
              <a:rPr lang="zh-CN" altLang="en-US" sz="6000" b="1" dirty="0">
                <a:solidFill>
                  <a:schemeClr val="bg1">
                    <a:lumMod val="95000"/>
                  </a:schemeClr>
                </a:solidFill>
                <a:latin typeface="微软雅黑" pitchFamily="34" charset="-122"/>
                <a:ea typeface="微软雅黑" pitchFamily="34" charset="-122"/>
              </a:rPr>
              <a:t>本课结束</a:t>
            </a:r>
          </a:p>
        </p:txBody>
      </p:sp>
      <p:sp>
        <p:nvSpPr>
          <p:cNvPr id="258" name="矩形 257"/>
          <p:cNvSpPr/>
          <p:nvPr/>
        </p:nvSpPr>
        <p:spPr>
          <a:xfrm>
            <a:off x="3669971" y="4149080"/>
            <a:ext cx="6100024" cy="507831"/>
          </a:xfrm>
          <a:prstGeom prst="rect">
            <a:avLst/>
          </a:prstGeom>
          <a:ln>
            <a:noFill/>
          </a:ln>
        </p:spPr>
        <p:txBody>
          <a:bodyPr wrap="square">
            <a:spAutoFit/>
            <a:scene3d>
              <a:camera prst="orthographicFront"/>
              <a:lightRig rig="threePt" dir="t"/>
            </a:scene3d>
            <a:sp3d contourW="12700"/>
          </a:bodyPr>
          <a:lstStyle/>
          <a:p>
            <a:pPr lvl="0" defTabSz="1218565"/>
            <a:r>
              <a:rPr lang="zh-CN" altLang="en-US" sz="2400" b="1" dirty="0">
                <a:solidFill>
                  <a:prstClr val="white"/>
                </a:solidFill>
                <a:latin typeface="微软雅黑" pitchFamily="34" charset="-122"/>
                <a:ea typeface="微软雅黑" pitchFamily="34" charset="-122"/>
              </a:rPr>
              <a:t>更多精彩内容请登录：</a:t>
            </a:r>
            <a:r>
              <a:rPr lang="en-US" altLang="zh-CN" sz="2700" b="1" dirty="0" smtClean="0">
                <a:solidFill>
                  <a:prstClr val="white"/>
                </a:solidFill>
                <a:latin typeface="Times New Roman" panose="02020603050405020304" pitchFamily="18" charset="0"/>
                <a:ea typeface="微软雅黑" pitchFamily="34" charset="-122"/>
                <a:cs typeface="Times New Roman" panose="02020603050405020304" pitchFamily="18" charset="0"/>
              </a:rPr>
              <a:t>www.zghkt.cn</a:t>
            </a:r>
            <a:endParaRPr lang="zh-CN" altLang="en-US" sz="2700" b="1" dirty="0">
              <a:solidFill>
                <a:prstClr val="white"/>
              </a:solidFill>
              <a:latin typeface="Times New Roman" panose="02020603050405020304" pitchFamily="18" charset="0"/>
              <a:ea typeface="微软雅黑" pitchFamily="34" charset="-122"/>
              <a:cs typeface="Times New Roman" panose="02020603050405020304" pitchFamily="18" charset="0"/>
            </a:endParaRPr>
          </a:p>
        </p:txBody>
      </p:sp>
      <p:pic>
        <p:nvPicPr>
          <p:cNvPr id="62" name="Picture 2" descr="\\Rm-美编\本地磁盘（F）\1一帆融媒公司文件\企业文化相关资料\LOGO\023.jpg"/>
          <p:cNvPicPr>
            <a:picLocks noChangeAspect="1" noChangeArrowheads="1"/>
          </p:cNvPicPr>
          <p:nvPr/>
        </p:nvPicPr>
        <p:blipFill>
          <a:blip r:embed="rId2"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9575098" y="188640"/>
            <a:ext cx="2608169" cy="11521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623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9"/>
                                        </p:tgtEl>
                                        <p:attrNameLst>
                                          <p:attrName>style.visibility</p:attrName>
                                        </p:attrNameLst>
                                      </p:cBhvr>
                                      <p:to>
                                        <p:strVal val="visible"/>
                                      </p:to>
                                    </p:set>
                                    <p:animEffect transition="in" filter="wipe(left)">
                                      <p:cBhvr>
                                        <p:cTn id="7" dur="500"/>
                                        <p:tgtEl>
                                          <p:spTgt spid="199"/>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238"/>
                                        </p:tgtEl>
                                        <p:attrNameLst>
                                          <p:attrName>style.visibility</p:attrName>
                                        </p:attrNameLst>
                                      </p:cBhvr>
                                      <p:to>
                                        <p:strVal val="visible"/>
                                      </p:to>
                                    </p:set>
                                    <p:anim calcmode="lin" valueType="num">
                                      <p:cBhvr additive="base">
                                        <p:cTn id="11" dur="500" fill="hold"/>
                                        <p:tgtEl>
                                          <p:spTgt spid="238"/>
                                        </p:tgtEl>
                                        <p:attrNameLst>
                                          <p:attrName>ppt_x</p:attrName>
                                        </p:attrNameLst>
                                      </p:cBhvr>
                                      <p:tavLst>
                                        <p:tav tm="0">
                                          <p:val>
                                            <p:strVal val="0-#ppt_w/2"/>
                                          </p:val>
                                        </p:tav>
                                        <p:tav tm="100000">
                                          <p:val>
                                            <p:strVal val="#ppt_x"/>
                                          </p:val>
                                        </p:tav>
                                      </p:tavLst>
                                    </p:anim>
                                    <p:anim calcmode="lin" valueType="num">
                                      <p:cBhvr additive="base">
                                        <p:cTn id="12" dur="500" fill="hold"/>
                                        <p:tgtEl>
                                          <p:spTgt spid="238"/>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203"/>
                                        </p:tgtEl>
                                        <p:attrNameLst>
                                          <p:attrName>style.visibility</p:attrName>
                                        </p:attrNameLst>
                                      </p:cBhvr>
                                      <p:to>
                                        <p:strVal val="visible"/>
                                      </p:to>
                                    </p:set>
                                    <p:anim calcmode="lin" valueType="num">
                                      <p:cBhvr additive="base">
                                        <p:cTn id="15" dur="500" fill="hold"/>
                                        <p:tgtEl>
                                          <p:spTgt spid="203"/>
                                        </p:tgtEl>
                                        <p:attrNameLst>
                                          <p:attrName>ppt_x</p:attrName>
                                        </p:attrNameLst>
                                      </p:cBhvr>
                                      <p:tavLst>
                                        <p:tav tm="0">
                                          <p:val>
                                            <p:strVal val="0-#ppt_w/2"/>
                                          </p:val>
                                        </p:tav>
                                        <p:tav tm="100000">
                                          <p:val>
                                            <p:strVal val="#ppt_x"/>
                                          </p:val>
                                        </p:tav>
                                      </p:tavLst>
                                    </p:anim>
                                    <p:anim calcmode="lin" valueType="num">
                                      <p:cBhvr additive="base">
                                        <p:cTn id="16" dur="500" fill="hold"/>
                                        <p:tgtEl>
                                          <p:spTgt spid="203"/>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2" presetClass="entr" presetSubtype="2" fill="hold" grpId="0" nodeType="afterEffect">
                                  <p:stCondLst>
                                    <p:cond delay="0"/>
                                  </p:stCondLst>
                                  <p:childTnLst>
                                    <p:set>
                                      <p:cBhvr>
                                        <p:cTn id="19" dur="1" fill="hold">
                                          <p:stCondLst>
                                            <p:cond delay="0"/>
                                          </p:stCondLst>
                                        </p:cTn>
                                        <p:tgtEl>
                                          <p:spTgt spid="204"/>
                                        </p:tgtEl>
                                        <p:attrNameLst>
                                          <p:attrName>style.visibility</p:attrName>
                                        </p:attrNameLst>
                                      </p:cBhvr>
                                      <p:to>
                                        <p:strVal val="visible"/>
                                      </p:to>
                                    </p:set>
                                    <p:anim calcmode="lin" valueType="num">
                                      <p:cBhvr additive="base">
                                        <p:cTn id="20" dur="500" fill="hold"/>
                                        <p:tgtEl>
                                          <p:spTgt spid="204"/>
                                        </p:tgtEl>
                                        <p:attrNameLst>
                                          <p:attrName>ppt_x</p:attrName>
                                        </p:attrNameLst>
                                      </p:cBhvr>
                                      <p:tavLst>
                                        <p:tav tm="0">
                                          <p:val>
                                            <p:strVal val="1+#ppt_w/2"/>
                                          </p:val>
                                        </p:tav>
                                        <p:tav tm="100000">
                                          <p:val>
                                            <p:strVal val="#ppt_x"/>
                                          </p:val>
                                        </p:tav>
                                      </p:tavLst>
                                    </p:anim>
                                    <p:anim calcmode="lin" valueType="num">
                                      <p:cBhvr additive="base">
                                        <p:cTn id="21" dur="500" fill="hold"/>
                                        <p:tgtEl>
                                          <p:spTgt spid="204"/>
                                        </p:tgtEl>
                                        <p:attrNameLst>
                                          <p:attrName>ppt_y</p:attrName>
                                        </p:attrNameLst>
                                      </p:cBhvr>
                                      <p:tavLst>
                                        <p:tav tm="0">
                                          <p:val>
                                            <p:strVal val="#ppt_y"/>
                                          </p:val>
                                        </p:tav>
                                        <p:tav tm="100000">
                                          <p:val>
                                            <p:strVal val="#ppt_y"/>
                                          </p:val>
                                        </p:tav>
                                      </p:tavLst>
                                    </p:anim>
                                  </p:childTnLst>
                                </p:cTn>
                              </p:par>
                              <p:par>
                                <p:cTn id="22" presetID="2" presetClass="entr" presetSubtype="2" fill="hold" grpId="0" nodeType="withEffect">
                                  <p:stCondLst>
                                    <p:cond delay="0"/>
                                  </p:stCondLst>
                                  <p:childTnLst>
                                    <p:set>
                                      <p:cBhvr>
                                        <p:cTn id="23" dur="1" fill="hold">
                                          <p:stCondLst>
                                            <p:cond delay="0"/>
                                          </p:stCondLst>
                                        </p:cTn>
                                        <p:tgtEl>
                                          <p:spTgt spid="205"/>
                                        </p:tgtEl>
                                        <p:attrNameLst>
                                          <p:attrName>style.visibility</p:attrName>
                                        </p:attrNameLst>
                                      </p:cBhvr>
                                      <p:to>
                                        <p:strVal val="visible"/>
                                      </p:to>
                                    </p:set>
                                    <p:anim calcmode="lin" valueType="num">
                                      <p:cBhvr additive="base">
                                        <p:cTn id="24" dur="500" fill="hold"/>
                                        <p:tgtEl>
                                          <p:spTgt spid="205"/>
                                        </p:tgtEl>
                                        <p:attrNameLst>
                                          <p:attrName>ppt_x</p:attrName>
                                        </p:attrNameLst>
                                      </p:cBhvr>
                                      <p:tavLst>
                                        <p:tav tm="0">
                                          <p:val>
                                            <p:strVal val="1+#ppt_w/2"/>
                                          </p:val>
                                        </p:tav>
                                        <p:tav tm="100000">
                                          <p:val>
                                            <p:strVal val="#ppt_x"/>
                                          </p:val>
                                        </p:tav>
                                      </p:tavLst>
                                    </p:anim>
                                    <p:anim calcmode="lin" valueType="num">
                                      <p:cBhvr additive="base">
                                        <p:cTn id="25" dur="500" fill="hold"/>
                                        <p:tgtEl>
                                          <p:spTgt spid="205"/>
                                        </p:tgtEl>
                                        <p:attrNameLst>
                                          <p:attrName>ppt_y</p:attrName>
                                        </p:attrNameLst>
                                      </p:cBhvr>
                                      <p:tavLst>
                                        <p:tav tm="0">
                                          <p:val>
                                            <p:strVal val="#ppt_y"/>
                                          </p:val>
                                        </p:tav>
                                        <p:tav tm="100000">
                                          <p:val>
                                            <p:strVal val="#ppt_y"/>
                                          </p:val>
                                        </p:tav>
                                      </p:tavLst>
                                    </p:anim>
                                  </p:childTnLst>
                                </p:cTn>
                              </p:par>
                              <p:par>
                                <p:cTn id="26" presetID="2" presetClass="entr" presetSubtype="2" fill="hold" grpId="0" nodeType="withEffect">
                                  <p:stCondLst>
                                    <p:cond delay="0"/>
                                  </p:stCondLst>
                                  <p:childTnLst>
                                    <p:set>
                                      <p:cBhvr>
                                        <p:cTn id="27" dur="1" fill="hold">
                                          <p:stCondLst>
                                            <p:cond delay="0"/>
                                          </p:stCondLst>
                                        </p:cTn>
                                        <p:tgtEl>
                                          <p:spTgt spid="206"/>
                                        </p:tgtEl>
                                        <p:attrNameLst>
                                          <p:attrName>style.visibility</p:attrName>
                                        </p:attrNameLst>
                                      </p:cBhvr>
                                      <p:to>
                                        <p:strVal val="visible"/>
                                      </p:to>
                                    </p:set>
                                    <p:anim calcmode="lin" valueType="num">
                                      <p:cBhvr additive="base">
                                        <p:cTn id="28" dur="500" fill="hold"/>
                                        <p:tgtEl>
                                          <p:spTgt spid="206"/>
                                        </p:tgtEl>
                                        <p:attrNameLst>
                                          <p:attrName>ppt_x</p:attrName>
                                        </p:attrNameLst>
                                      </p:cBhvr>
                                      <p:tavLst>
                                        <p:tav tm="0">
                                          <p:val>
                                            <p:strVal val="1+#ppt_w/2"/>
                                          </p:val>
                                        </p:tav>
                                        <p:tav tm="100000">
                                          <p:val>
                                            <p:strVal val="#ppt_x"/>
                                          </p:val>
                                        </p:tav>
                                      </p:tavLst>
                                    </p:anim>
                                    <p:anim calcmode="lin" valueType="num">
                                      <p:cBhvr additive="base">
                                        <p:cTn id="29" dur="500" fill="hold"/>
                                        <p:tgtEl>
                                          <p:spTgt spid="206"/>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0"/>
                                  </p:stCondLst>
                                  <p:childTnLst>
                                    <p:set>
                                      <p:cBhvr>
                                        <p:cTn id="31" dur="1" fill="hold">
                                          <p:stCondLst>
                                            <p:cond delay="0"/>
                                          </p:stCondLst>
                                        </p:cTn>
                                        <p:tgtEl>
                                          <p:spTgt spid="207"/>
                                        </p:tgtEl>
                                        <p:attrNameLst>
                                          <p:attrName>style.visibility</p:attrName>
                                        </p:attrNameLst>
                                      </p:cBhvr>
                                      <p:to>
                                        <p:strVal val="visible"/>
                                      </p:to>
                                    </p:set>
                                    <p:anim calcmode="lin" valueType="num">
                                      <p:cBhvr additive="base">
                                        <p:cTn id="32" dur="500" fill="hold"/>
                                        <p:tgtEl>
                                          <p:spTgt spid="207"/>
                                        </p:tgtEl>
                                        <p:attrNameLst>
                                          <p:attrName>ppt_x</p:attrName>
                                        </p:attrNameLst>
                                      </p:cBhvr>
                                      <p:tavLst>
                                        <p:tav tm="0">
                                          <p:val>
                                            <p:strVal val="1+#ppt_w/2"/>
                                          </p:val>
                                        </p:tav>
                                        <p:tav tm="100000">
                                          <p:val>
                                            <p:strVal val="#ppt_x"/>
                                          </p:val>
                                        </p:tav>
                                      </p:tavLst>
                                    </p:anim>
                                    <p:anim calcmode="lin" valueType="num">
                                      <p:cBhvr additive="base">
                                        <p:cTn id="33" dur="500" fill="hold"/>
                                        <p:tgtEl>
                                          <p:spTgt spid="207"/>
                                        </p:tgtEl>
                                        <p:attrNameLst>
                                          <p:attrName>ppt_y</p:attrName>
                                        </p:attrNameLst>
                                      </p:cBhvr>
                                      <p:tavLst>
                                        <p:tav tm="0">
                                          <p:val>
                                            <p:strVal val="#ppt_y"/>
                                          </p:val>
                                        </p:tav>
                                        <p:tav tm="100000">
                                          <p:val>
                                            <p:strVal val="#ppt_y"/>
                                          </p:val>
                                        </p:tav>
                                      </p:tavLst>
                                    </p:anim>
                                  </p:childTnLst>
                                </p:cTn>
                              </p:par>
                              <p:par>
                                <p:cTn id="34" presetID="2" presetClass="entr" presetSubtype="2" fill="hold" grpId="0" nodeType="withEffect">
                                  <p:stCondLst>
                                    <p:cond delay="0"/>
                                  </p:stCondLst>
                                  <p:childTnLst>
                                    <p:set>
                                      <p:cBhvr>
                                        <p:cTn id="35" dur="1" fill="hold">
                                          <p:stCondLst>
                                            <p:cond delay="0"/>
                                          </p:stCondLst>
                                        </p:cTn>
                                        <p:tgtEl>
                                          <p:spTgt spid="208"/>
                                        </p:tgtEl>
                                        <p:attrNameLst>
                                          <p:attrName>style.visibility</p:attrName>
                                        </p:attrNameLst>
                                      </p:cBhvr>
                                      <p:to>
                                        <p:strVal val="visible"/>
                                      </p:to>
                                    </p:set>
                                    <p:anim calcmode="lin" valueType="num">
                                      <p:cBhvr additive="base">
                                        <p:cTn id="36" dur="500" fill="hold"/>
                                        <p:tgtEl>
                                          <p:spTgt spid="208"/>
                                        </p:tgtEl>
                                        <p:attrNameLst>
                                          <p:attrName>ppt_x</p:attrName>
                                        </p:attrNameLst>
                                      </p:cBhvr>
                                      <p:tavLst>
                                        <p:tav tm="0">
                                          <p:val>
                                            <p:strVal val="1+#ppt_w/2"/>
                                          </p:val>
                                        </p:tav>
                                        <p:tav tm="100000">
                                          <p:val>
                                            <p:strVal val="#ppt_x"/>
                                          </p:val>
                                        </p:tav>
                                      </p:tavLst>
                                    </p:anim>
                                    <p:anim calcmode="lin" valueType="num">
                                      <p:cBhvr additive="base">
                                        <p:cTn id="37" dur="500" fill="hold"/>
                                        <p:tgtEl>
                                          <p:spTgt spid="208"/>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stCondLst>
                                    <p:cond delay="0"/>
                                  </p:stCondLst>
                                  <p:childTnLst>
                                    <p:set>
                                      <p:cBhvr>
                                        <p:cTn id="39" dur="1" fill="hold">
                                          <p:stCondLst>
                                            <p:cond delay="0"/>
                                          </p:stCondLst>
                                        </p:cTn>
                                        <p:tgtEl>
                                          <p:spTgt spid="209"/>
                                        </p:tgtEl>
                                        <p:attrNameLst>
                                          <p:attrName>style.visibility</p:attrName>
                                        </p:attrNameLst>
                                      </p:cBhvr>
                                      <p:to>
                                        <p:strVal val="visible"/>
                                      </p:to>
                                    </p:set>
                                    <p:anim calcmode="lin" valueType="num">
                                      <p:cBhvr additive="base">
                                        <p:cTn id="40" dur="500" fill="hold"/>
                                        <p:tgtEl>
                                          <p:spTgt spid="209"/>
                                        </p:tgtEl>
                                        <p:attrNameLst>
                                          <p:attrName>ppt_x</p:attrName>
                                        </p:attrNameLst>
                                      </p:cBhvr>
                                      <p:tavLst>
                                        <p:tav tm="0">
                                          <p:val>
                                            <p:strVal val="1+#ppt_w/2"/>
                                          </p:val>
                                        </p:tav>
                                        <p:tav tm="100000">
                                          <p:val>
                                            <p:strVal val="#ppt_x"/>
                                          </p:val>
                                        </p:tav>
                                      </p:tavLst>
                                    </p:anim>
                                    <p:anim calcmode="lin" valueType="num">
                                      <p:cBhvr additive="base">
                                        <p:cTn id="41" dur="500" fill="hold"/>
                                        <p:tgtEl>
                                          <p:spTgt spid="209"/>
                                        </p:tgtEl>
                                        <p:attrNameLst>
                                          <p:attrName>ppt_y</p:attrName>
                                        </p:attrNameLst>
                                      </p:cBhvr>
                                      <p:tavLst>
                                        <p:tav tm="0">
                                          <p:val>
                                            <p:strVal val="#ppt_y"/>
                                          </p:val>
                                        </p:tav>
                                        <p:tav tm="100000">
                                          <p:val>
                                            <p:strVal val="#ppt_y"/>
                                          </p:val>
                                        </p:tav>
                                      </p:tavLst>
                                    </p:anim>
                                  </p:childTnLst>
                                </p:cTn>
                              </p:par>
                              <p:par>
                                <p:cTn id="42" presetID="2" presetClass="entr" presetSubtype="2" fill="hold" grpId="0" nodeType="withEffect">
                                  <p:stCondLst>
                                    <p:cond delay="0"/>
                                  </p:stCondLst>
                                  <p:childTnLst>
                                    <p:set>
                                      <p:cBhvr>
                                        <p:cTn id="43" dur="1" fill="hold">
                                          <p:stCondLst>
                                            <p:cond delay="0"/>
                                          </p:stCondLst>
                                        </p:cTn>
                                        <p:tgtEl>
                                          <p:spTgt spid="210"/>
                                        </p:tgtEl>
                                        <p:attrNameLst>
                                          <p:attrName>style.visibility</p:attrName>
                                        </p:attrNameLst>
                                      </p:cBhvr>
                                      <p:to>
                                        <p:strVal val="visible"/>
                                      </p:to>
                                    </p:set>
                                    <p:anim calcmode="lin" valueType="num">
                                      <p:cBhvr additive="base">
                                        <p:cTn id="44" dur="500" fill="hold"/>
                                        <p:tgtEl>
                                          <p:spTgt spid="210"/>
                                        </p:tgtEl>
                                        <p:attrNameLst>
                                          <p:attrName>ppt_x</p:attrName>
                                        </p:attrNameLst>
                                      </p:cBhvr>
                                      <p:tavLst>
                                        <p:tav tm="0">
                                          <p:val>
                                            <p:strVal val="1+#ppt_w/2"/>
                                          </p:val>
                                        </p:tav>
                                        <p:tav tm="100000">
                                          <p:val>
                                            <p:strVal val="#ppt_x"/>
                                          </p:val>
                                        </p:tav>
                                      </p:tavLst>
                                    </p:anim>
                                    <p:anim calcmode="lin" valueType="num">
                                      <p:cBhvr additive="base">
                                        <p:cTn id="45" dur="500" fill="hold"/>
                                        <p:tgtEl>
                                          <p:spTgt spid="210"/>
                                        </p:tgtEl>
                                        <p:attrNameLst>
                                          <p:attrName>ppt_y</p:attrName>
                                        </p:attrNameLst>
                                      </p:cBhvr>
                                      <p:tavLst>
                                        <p:tav tm="0">
                                          <p:val>
                                            <p:strVal val="#ppt_y"/>
                                          </p:val>
                                        </p:tav>
                                        <p:tav tm="100000">
                                          <p:val>
                                            <p:strVal val="#ppt_y"/>
                                          </p:val>
                                        </p:tav>
                                      </p:tavLst>
                                    </p:anim>
                                  </p:childTnLst>
                                </p:cTn>
                              </p:par>
                              <p:par>
                                <p:cTn id="46" presetID="2" presetClass="entr" presetSubtype="2" fill="hold" grpId="0" nodeType="withEffect">
                                  <p:stCondLst>
                                    <p:cond delay="0"/>
                                  </p:stCondLst>
                                  <p:childTnLst>
                                    <p:set>
                                      <p:cBhvr>
                                        <p:cTn id="47" dur="1" fill="hold">
                                          <p:stCondLst>
                                            <p:cond delay="0"/>
                                          </p:stCondLst>
                                        </p:cTn>
                                        <p:tgtEl>
                                          <p:spTgt spid="211"/>
                                        </p:tgtEl>
                                        <p:attrNameLst>
                                          <p:attrName>style.visibility</p:attrName>
                                        </p:attrNameLst>
                                      </p:cBhvr>
                                      <p:to>
                                        <p:strVal val="visible"/>
                                      </p:to>
                                    </p:set>
                                    <p:anim calcmode="lin" valueType="num">
                                      <p:cBhvr additive="base">
                                        <p:cTn id="48" dur="500" fill="hold"/>
                                        <p:tgtEl>
                                          <p:spTgt spid="211"/>
                                        </p:tgtEl>
                                        <p:attrNameLst>
                                          <p:attrName>ppt_x</p:attrName>
                                        </p:attrNameLst>
                                      </p:cBhvr>
                                      <p:tavLst>
                                        <p:tav tm="0">
                                          <p:val>
                                            <p:strVal val="1+#ppt_w/2"/>
                                          </p:val>
                                        </p:tav>
                                        <p:tav tm="100000">
                                          <p:val>
                                            <p:strVal val="#ppt_x"/>
                                          </p:val>
                                        </p:tav>
                                      </p:tavLst>
                                    </p:anim>
                                    <p:anim calcmode="lin" valueType="num">
                                      <p:cBhvr additive="base">
                                        <p:cTn id="49" dur="500" fill="hold"/>
                                        <p:tgtEl>
                                          <p:spTgt spid="211"/>
                                        </p:tgtEl>
                                        <p:attrNameLst>
                                          <p:attrName>ppt_y</p:attrName>
                                        </p:attrNameLst>
                                      </p:cBhvr>
                                      <p:tavLst>
                                        <p:tav tm="0">
                                          <p:val>
                                            <p:strVal val="#ppt_y"/>
                                          </p:val>
                                        </p:tav>
                                        <p:tav tm="100000">
                                          <p:val>
                                            <p:strVal val="#ppt_y"/>
                                          </p:val>
                                        </p:tav>
                                      </p:tavLst>
                                    </p:anim>
                                  </p:childTnLst>
                                </p:cTn>
                              </p:par>
                              <p:par>
                                <p:cTn id="50" presetID="2" presetClass="entr" presetSubtype="2" fill="hold" grpId="0" nodeType="withEffect">
                                  <p:stCondLst>
                                    <p:cond delay="0"/>
                                  </p:stCondLst>
                                  <p:childTnLst>
                                    <p:set>
                                      <p:cBhvr>
                                        <p:cTn id="51" dur="1" fill="hold">
                                          <p:stCondLst>
                                            <p:cond delay="0"/>
                                          </p:stCondLst>
                                        </p:cTn>
                                        <p:tgtEl>
                                          <p:spTgt spid="212"/>
                                        </p:tgtEl>
                                        <p:attrNameLst>
                                          <p:attrName>style.visibility</p:attrName>
                                        </p:attrNameLst>
                                      </p:cBhvr>
                                      <p:to>
                                        <p:strVal val="visible"/>
                                      </p:to>
                                    </p:set>
                                    <p:anim calcmode="lin" valueType="num">
                                      <p:cBhvr additive="base">
                                        <p:cTn id="52" dur="500" fill="hold"/>
                                        <p:tgtEl>
                                          <p:spTgt spid="212"/>
                                        </p:tgtEl>
                                        <p:attrNameLst>
                                          <p:attrName>ppt_x</p:attrName>
                                        </p:attrNameLst>
                                      </p:cBhvr>
                                      <p:tavLst>
                                        <p:tav tm="0">
                                          <p:val>
                                            <p:strVal val="1+#ppt_w/2"/>
                                          </p:val>
                                        </p:tav>
                                        <p:tav tm="100000">
                                          <p:val>
                                            <p:strVal val="#ppt_x"/>
                                          </p:val>
                                        </p:tav>
                                      </p:tavLst>
                                    </p:anim>
                                    <p:anim calcmode="lin" valueType="num">
                                      <p:cBhvr additive="base">
                                        <p:cTn id="53" dur="500" fill="hold"/>
                                        <p:tgtEl>
                                          <p:spTgt spid="212"/>
                                        </p:tgtEl>
                                        <p:attrNameLst>
                                          <p:attrName>ppt_y</p:attrName>
                                        </p:attrNameLst>
                                      </p:cBhvr>
                                      <p:tavLst>
                                        <p:tav tm="0">
                                          <p:val>
                                            <p:strVal val="#ppt_y"/>
                                          </p:val>
                                        </p:tav>
                                        <p:tav tm="100000">
                                          <p:val>
                                            <p:strVal val="#ppt_y"/>
                                          </p:val>
                                        </p:tav>
                                      </p:tavLst>
                                    </p:anim>
                                  </p:childTnLst>
                                </p:cTn>
                              </p:par>
                              <p:par>
                                <p:cTn id="54" presetID="2" presetClass="entr" presetSubtype="2" fill="hold" grpId="0" nodeType="withEffect">
                                  <p:stCondLst>
                                    <p:cond delay="0"/>
                                  </p:stCondLst>
                                  <p:childTnLst>
                                    <p:set>
                                      <p:cBhvr>
                                        <p:cTn id="55" dur="1" fill="hold">
                                          <p:stCondLst>
                                            <p:cond delay="0"/>
                                          </p:stCondLst>
                                        </p:cTn>
                                        <p:tgtEl>
                                          <p:spTgt spid="213"/>
                                        </p:tgtEl>
                                        <p:attrNameLst>
                                          <p:attrName>style.visibility</p:attrName>
                                        </p:attrNameLst>
                                      </p:cBhvr>
                                      <p:to>
                                        <p:strVal val="visible"/>
                                      </p:to>
                                    </p:set>
                                    <p:anim calcmode="lin" valueType="num">
                                      <p:cBhvr additive="base">
                                        <p:cTn id="56" dur="500" fill="hold"/>
                                        <p:tgtEl>
                                          <p:spTgt spid="213"/>
                                        </p:tgtEl>
                                        <p:attrNameLst>
                                          <p:attrName>ppt_x</p:attrName>
                                        </p:attrNameLst>
                                      </p:cBhvr>
                                      <p:tavLst>
                                        <p:tav tm="0">
                                          <p:val>
                                            <p:strVal val="1+#ppt_w/2"/>
                                          </p:val>
                                        </p:tav>
                                        <p:tav tm="100000">
                                          <p:val>
                                            <p:strVal val="#ppt_x"/>
                                          </p:val>
                                        </p:tav>
                                      </p:tavLst>
                                    </p:anim>
                                    <p:anim calcmode="lin" valueType="num">
                                      <p:cBhvr additive="base">
                                        <p:cTn id="57" dur="500" fill="hold"/>
                                        <p:tgtEl>
                                          <p:spTgt spid="213"/>
                                        </p:tgtEl>
                                        <p:attrNameLst>
                                          <p:attrName>ppt_y</p:attrName>
                                        </p:attrNameLst>
                                      </p:cBhvr>
                                      <p:tavLst>
                                        <p:tav tm="0">
                                          <p:val>
                                            <p:strVal val="#ppt_y"/>
                                          </p:val>
                                        </p:tav>
                                        <p:tav tm="100000">
                                          <p:val>
                                            <p:strVal val="#ppt_y"/>
                                          </p:val>
                                        </p:tav>
                                      </p:tavLst>
                                    </p:anim>
                                  </p:childTnLst>
                                </p:cTn>
                              </p:par>
                              <p:par>
                                <p:cTn id="58" presetID="2" presetClass="entr" presetSubtype="2" fill="hold" grpId="0" nodeType="withEffect">
                                  <p:stCondLst>
                                    <p:cond delay="0"/>
                                  </p:stCondLst>
                                  <p:childTnLst>
                                    <p:set>
                                      <p:cBhvr>
                                        <p:cTn id="59" dur="1" fill="hold">
                                          <p:stCondLst>
                                            <p:cond delay="0"/>
                                          </p:stCondLst>
                                        </p:cTn>
                                        <p:tgtEl>
                                          <p:spTgt spid="214"/>
                                        </p:tgtEl>
                                        <p:attrNameLst>
                                          <p:attrName>style.visibility</p:attrName>
                                        </p:attrNameLst>
                                      </p:cBhvr>
                                      <p:to>
                                        <p:strVal val="visible"/>
                                      </p:to>
                                    </p:set>
                                    <p:anim calcmode="lin" valueType="num">
                                      <p:cBhvr additive="base">
                                        <p:cTn id="60" dur="500" fill="hold"/>
                                        <p:tgtEl>
                                          <p:spTgt spid="214"/>
                                        </p:tgtEl>
                                        <p:attrNameLst>
                                          <p:attrName>ppt_x</p:attrName>
                                        </p:attrNameLst>
                                      </p:cBhvr>
                                      <p:tavLst>
                                        <p:tav tm="0">
                                          <p:val>
                                            <p:strVal val="1+#ppt_w/2"/>
                                          </p:val>
                                        </p:tav>
                                        <p:tav tm="100000">
                                          <p:val>
                                            <p:strVal val="#ppt_x"/>
                                          </p:val>
                                        </p:tav>
                                      </p:tavLst>
                                    </p:anim>
                                    <p:anim calcmode="lin" valueType="num">
                                      <p:cBhvr additive="base">
                                        <p:cTn id="61" dur="500" fill="hold"/>
                                        <p:tgtEl>
                                          <p:spTgt spid="214"/>
                                        </p:tgtEl>
                                        <p:attrNameLst>
                                          <p:attrName>ppt_y</p:attrName>
                                        </p:attrNameLst>
                                      </p:cBhvr>
                                      <p:tavLst>
                                        <p:tav tm="0">
                                          <p:val>
                                            <p:strVal val="#ppt_y"/>
                                          </p:val>
                                        </p:tav>
                                        <p:tav tm="100000">
                                          <p:val>
                                            <p:strVal val="#ppt_y"/>
                                          </p:val>
                                        </p:tav>
                                      </p:tavLst>
                                    </p:anim>
                                  </p:childTnLst>
                                </p:cTn>
                              </p:par>
                              <p:par>
                                <p:cTn id="62" presetID="2" presetClass="entr" presetSubtype="2" fill="hold" grpId="0" nodeType="withEffect">
                                  <p:stCondLst>
                                    <p:cond delay="0"/>
                                  </p:stCondLst>
                                  <p:childTnLst>
                                    <p:set>
                                      <p:cBhvr>
                                        <p:cTn id="63" dur="1" fill="hold">
                                          <p:stCondLst>
                                            <p:cond delay="0"/>
                                          </p:stCondLst>
                                        </p:cTn>
                                        <p:tgtEl>
                                          <p:spTgt spid="215"/>
                                        </p:tgtEl>
                                        <p:attrNameLst>
                                          <p:attrName>style.visibility</p:attrName>
                                        </p:attrNameLst>
                                      </p:cBhvr>
                                      <p:to>
                                        <p:strVal val="visible"/>
                                      </p:to>
                                    </p:set>
                                    <p:anim calcmode="lin" valueType="num">
                                      <p:cBhvr additive="base">
                                        <p:cTn id="64" dur="500" fill="hold"/>
                                        <p:tgtEl>
                                          <p:spTgt spid="215"/>
                                        </p:tgtEl>
                                        <p:attrNameLst>
                                          <p:attrName>ppt_x</p:attrName>
                                        </p:attrNameLst>
                                      </p:cBhvr>
                                      <p:tavLst>
                                        <p:tav tm="0">
                                          <p:val>
                                            <p:strVal val="1+#ppt_w/2"/>
                                          </p:val>
                                        </p:tav>
                                        <p:tav tm="100000">
                                          <p:val>
                                            <p:strVal val="#ppt_x"/>
                                          </p:val>
                                        </p:tav>
                                      </p:tavLst>
                                    </p:anim>
                                    <p:anim calcmode="lin" valueType="num">
                                      <p:cBhvr additive="base">
                                        <p:cTn id="65" dur="500" fill="hold"/>
                                        <p:tgtEl>
                                          <p:spTgt spid="215"/>
                                        </p:tgtEl>
                                        <p:attrNameLst>
                                          <p:attrName>ppt_y</p:attrName>
                                        </p:attrNameLst>
                                      </p:cBhvr>
                                      <p:tavLst>
                                        <p:tav tm="0">
                                          <p:val>
                                            <p:strVal val="#ppt_y"/>
                                          </p:val>
                                        </p:tav>
                                        <p:tav tm="100000">
                                          <p:val>
                                            <p:strVal val="#ppt_y"/>
                                          </p:val>
                                        </p:tav>
                                      </p:tavLst>
                                    </p:anim>
                                  </p:childTnLst>
                                </p:cTn>
                              </p:par>
                              <p:par>
                                <p:cTn id="66" presetID="2" presetClass="entr" presetSubtype="2" fill="hold" grpId="0" nodeType="withEffect">
                                  <p:stCondLst>
                                    <p:cond delay="0"/>
                                  </p:stCondLst>
                                  <p:childTnLst>
                                    <p:set>
                                      <p:cBhvr>
                                        <p:cTn id="67" dur="1" fill="hold">
                                          <p:stCondLst>
                                            <p:cond delay="0"/>
                                          </p:stCondLst>
                                        </p:cTn>
                                        <p:tgtEl>
                                          <p:spTgt spid="216"/>
                                        </p:tgtEl>
                                        <p:attrNameLst>
                                          <p:attrName>style.visibility</p:attrName>
                                        </p:attrNameLst>
                                      </p:cBhvr>
                                      <p:to>
                                        <p:strVal val="visible"/>
                                      </p:to>
                                    </p:set>
                                    <p:anim calcmode="lin" valueType="num">
                                      <p:cBhvr additive="base">
                                        <p:cTn id="68" dur="500" fill="hold"/>
                                        <p:tgtEl>
                                          <p:spTgt spid="216"/>
                                        </p:tgtEl>
                                        <p:attrNameLst>
                                          <p:attrName>ppt_x</p:attrName>
                                        </p:attrNameLst>
                                      </p:cBhvr>
                                      <p:tavLst>
                                        <p:tav tm="0">
                                          <p:val>
                                            <p:strVal val="1+#ppt_w/2"/>
                                          </p:val>
                                        </p:tav>
                                        <p:tav tm="100000">
                                          <p:val>
                                            <p:strVal val="#ppt_x"/>
                                          </p:val>
                                        </p:tav>
                                      </p:tavLst>
                                    </p:anim>
                                    <p:anim calcmode="lin" valueType="num">
                                      <p:cBhvr additive="base">
                                        <p:cTn id="69" dur="500" fill="hold"/>
                                        <p:tgtEl>
                                          <p:spTgt spid="216"/>
                                        </p:tgtEl>
                                        <p:attrNameLst>
                                          <p:attrName>ppt_y</p:attrName>
                                        </p:attrNameLst>
                                      </p:cBhvr>
                                      <p:tavLst>
                                        <p:tav tm="0">
                                          <p:val>
                                            <p:strVal val="#ppt_y"/>
                                          </p:val>
                                        </p:tav>
                                        <p:tav tm="100000">
                                          <p:val>
                                            <p:strVal val="#ppt_y"/>
                                          </p:val>
                                        </p:tav>
                                      </p:tavLst>
                                    </p:anim>
                                  </p:childTnLst>
                                </p:cTn>
                              </p:par>
                              <p:par>
                                <p:cTn id="70" presetID="2" presetClass="entr" presetSubtype="2" fill="hold" grpId="0" nodeType="withEffect">
                                  <p:stCondLst>
                                    <p:cond delay="0"/>
                                  </p:stCondLst>
                                  <p:childTnLst>
                                    <p:set>
                                      <p:cBhvr>
                                        <p:cTn id="71" dur="1" fill="hold">
                                          <p:stCondLst>
                                            <p:cond delay="0"/>
                                          </p:stCondLst>
                                        </p:cTn>
                                        <p:tgtEl>
                                          <p:spTgt spid="217"/>
                                        </p:tgtEl>
                                        <p:attrNameLst>
                                          <p:attrName>style.visibility</p:attrName>
                                        </p:attrNameLst>
                                      </p:cBhvr>
                                      <p:to>
                                        <p:strVal val="visible"/>
                                      </p:to>
                                    </p:set>
                                    <p:anim calcmode="lin" valueType="num">
                                      <p:cBhvr additive="base">
                                        <p:cTn id="72" dur="500" fill="hold"/>
                                        <p:tgtEl>
                                          <p:spTgt spid="217"/>
                                        </p:tgtEl>
                                        <p:attrNameLst>
                                          <p:attrName>ppt_x</p:attrName>
                                        </p:attrNameLst>
                                      </p:cBhvr>
                                      <p:tavLst>
                                        <p:tav tm="0">
                                          <p:val>
                                            <p:strVal val="1+#ppt_w/2"/>
                                          </p:val>
                                        </p:tav>
                                        <p:tav tm="100000">
                                          <p:val>
                                            <p:strVal val="#ppt_x"/>
                                          </p:val>
                                        </p:tav>
                                      </p:tavLst>
                                    </p:anim>
                                    <p:anim calcmode="lin" valueType="num">
                                      <p:cBhvr additive="base">
                                        <p:cTn id="73" dur="500" fill="hold"/>
                                        <p:tgtEl>
                                          <p:spTgt spid="217"/>
                                        </p:tgtEl>
                                        <p:attrNameLst>
                                          <p:attrName>ppt_y</p:attrName>
                                        </p:attrNameLst>
                                      </p:cBhvr>
                                      <p:tavLst>
                                        <p:tav tm="0">
                                          <p:val>
                                            <p:strVal val="#ppt_y"/>
                                          </p:val>
                                        </p:tav>
                                        <p:tav tm="100000">
                                          <p:val>
                                            <p:strVal val="#ppt_y"/>
                                          </p:val>
                                        </p:tav>
                                      </p:tavLst>
                                    </p:anim>
                                  </p:childTnLst>
                                </p:cTn>
                              </p:par>
                              <p:par>
                                <p:cTn id="74" presetID="2" presetClass="entr" presetSubtype="2" fill="hold" grpId="0" nodeType="withEffect">
                                  <p:stCondLst>
                                    <p:cond delay="0"/>
                                  </p:stCondLst>
                                  <p:childTnLst>
                                    <p:set>
                                      <p:cBhvr>
                                        <p:cTn id="75" dur="1" fill="hold">
                                          <p:stCondLst>
                                            <p:cond delay="0"/>
                                          </p:stCondLst>
                                        </p:cTn>
                                        <p:tgtEl>
                                          <p:spTgt spid="218"/>
                                        </p:tgtEl>
                                        <p:attrNameLst>
                                          <p:attrName>style.visibility</p:attrName>
                                        </p:attrNameLst>
                                      </p:cBhvr>
                                      <p:to>
                                        <p:strVal val="visible"/>
                                      </p:to>
                                    </p:set>
                                    <p:anim calcmode="lin" valueType="num">
                                      <p:cBhvr additive="base">
                                        <p:cTn id="76" dur="500" fill="hold"/>
                                        <p:tgtEl>
                                          <p:spTgt spid="218"/>
                                        </p:tgtEl>
                                        <p:attrNameLst>
                                          <p:attrName>ppt_x</p:attrName>
                                        </p:attrNameLst>
                                      </p:cBhvr>
                                      <p:tavLst>
                                        <p:tav tm="0">
                                          <p:val>
                                            <p:strVal val="1+#ppt_w/2"/>
                                          </p:val>
                                        </p:tav>
                                        <p:tav tm="100000">
                                          <p:val>
                                            <p:strVal val="#ppt_x"/>
                                          </p:val>
                                        </p:tav>
                                      </p:tavLst>
                                    </p:anim>
                                    <p:anim calcmode="lin" valueType="num">
                                      <p:cBhvr additive="base">
                                        <p:cTn id="77" dur="500" fill="hold"/>
                                        <p:tgtEl>
                                          <p:spTgt spid="218"/>
                                        </p:tgtEl>
                                        <p:attrNameLst>
                                          <p:attrName>ppt_y</p:attrName>
                                        </p:attrNameLst>
                                      </p:cBhvr>
                                      <p:tavLst>
                                        <p:tav tm="0">
                                          <p:val>
                                            <p:strVal val="#ppt_y"/>
                                          </p:val>
                                        </p:tav>
                                        <p:tav tm="100000">
                                          <p:val>
                                            <p:strVal val="#ppt_y"/>
                                          </p:val>
                                        </p:tav>
                                      </p:tavLst>
                                    </p:anim>
                                  </p:childTnLst>
                                </p:cTn>
                              </p:par>
                              <p:par>
                                <p:cTn id="78" presetID="2" presetClass="entr" presetSubtype="2" fill="hold" grpId="0" nodeType="withEffect">
                                  <p:stCondLst>
                                    <p:cond delay="0"/>
                                  </p:stCondLst>
                                  <p:childTnLst>
                                    <p:set>
                                      <p:cBhvr>
                                        <p:cTn id="79" dur="1" fill="hold">
                                          <p:stCondLst>
                                            <p:cond delay="0"/>
                                          </p:stCondLst>
                                        </p:cTn>
                                        <p:tgtEl>
                                          <p:spTgt spid="219"/>
                                        </p:tgtEl>
                                        <p:attrNameLst>
                                          <p:attrName>style.visibility</p:attrName>
                                        </p:attrNameLst>
                                      </p:cBhvr>
                                      <p:to>
                                        <p:strVal val="visible"/>
                                      </p:to>
                                    </p:set>
                                    <p:anim calcmode="lin" valueType="num">
                                      <p:cBhvr additive="base">
                                        <p:cTn id="80" dur="500" fill="hold"/>
                                        <p:tgtEl>
                                          <p:spTgt spid="219"/>
                                        </p:tgtEl>
                                        <p:attrNameLst>
                                          <p:attrName>ppt_x</p:attrName>
                                        </p:attrNameLst>
                                      </p:cBhvr>
                                      <p:tavLst>
                                        <p:tav tm="0">
                                          <p:val>
                                            <p:strVal val="1+#ppt_w/2"/>
                                          </p:val>
                                        </p:tav>
                                        <p:tav tm="100000">
                                          <p:val>
                                            <p:strVal val="#ppt_x"/>
                                          </p:val>
                                        </p:tav>
                                      </p:tavLst>
                                    </p:anim>
                                    <p:anim calcmode="lin" valueType="num">
                                      <p:cBhvr additive="base">
                                        <p:cTn id="81" dur="500" fill="hold"/>
                                        <p:tgtEl>
                                          <p:spTgt spid="219"/>
                                        </p:tgtEl>
                                        <p:attrNameLst>
                                          <p:attrName>ppt_y</p:attrName>
                                        </p:attrNameLst>
                                      </p:cBhvr>
                                      <p:tavLst>
                                        <p:tav tm="0">
                                          <p:val>
                                            <p:strVal val="#ppt_y"/>
                                          </p:val>
                                        </p:tav>
                                        <p:tav tm="100000">
                                          <p:val>
                                            <p:strVal val="#ppt_y"/>
                                          </p:val>
                                        </p:tav>
                                      </p:tavLst>
                                    </p:anim>
                                  </p:childTnLst>
                                </p:cTn>
                              </p:par>
                              <p:par>
                                <p:cTn id="82" presetID="2" presetClass="entr" presetSubtype="2" fill="hold" grpId="0" nodeType="withEffect">
                                  <p:stCondLst>
                                    <p:cond delay="0"/>
                                  </p:stCondLst>
                                  <p:childTnLst>
                                    <p:set>
                                      <p:cBhvr>
                                        <p:cTn id="83" dur="1" fill="hold">
                                          <p:stCondLst>
                                            <p:cond delay="0"/>
                                          </p:stCondLst>
                                        </p:cTn>
                                        <p:tgtEl>
                                          <p:spTgt spid="220"/>
                                        </p:tgtEl>
                                        <p:attrNameLst>
                                          <p:attrName>style.visibility</p:attrName>
                                        </p:attrNameLst>
                                      </p:cBhvr>
                                      <p:to>
                                        <p:strVal val="visible"/>
                                      </p:to>
                                    </p:set>
                                    <p:anim calcmode="lin" valueType="num">
                                      <p:cBhvr additive="base">
                                        <p:cTn id="84" dur="500" fill="hold"/>
                                        <p:tgtEl>
                                          <p:spTgt spid="220"/>
                                        </p:tgtEl>
                                        <p:attrNameLst>
                                          <p:attrName>ppt_x</p:attrName>
                                        </p:attrNameLst>
                                      </p:cBhvr>
                                      <p:tavLst>
                                        <p:tav tm="0">
                                          <p:val>
                                            <p:strVal val="1+#ppt_w/2"/>
                                          </p:val>
                                        </p:tav>
                                        <p:tav tm="100000">
                                          <p:val>
                                            <p:strVal val="#ppt_x"/>
                                          </p:val>
                                        </p:tav>
                                      </p:tavLst>
                                    </p:anim>
                                    <p:anim calcmode="lin" valueType="num">
                                      <p:cBhvr additive="base">
                                        <p:cTn id="85" dur="500" fill="hold"/>
                                        <p:tgtEl>
                                          <p:spTgt spid="220"/>
                                        </p:tgtEl>
                                        <p:attrNameLst>
                                          <p:attrName>ppt_y</p:attrName>
                                        </p:attrNameLst>
                                      </p:cBhvr>
                                      <p:tavLst>
                                        <p:tav tm="0">
                                          <p:val>
                                            <p:strVal val="#ppt_y"/>
                                          </p:val>
                                        </p:tav>
                                        <p:tav tm="100000">
                                          <p:val>
                                            <p:strVal val="#ppt_y"/>
                                          </p:val>
                                        </p:tav>
                                      </p:tavLst>
                                    </p:anim>
                                  </p:childTnLst>
                                </p:cTn>
                              </p:par>
                              <p:par>
                                <p:cTn id="86" presetID="2" presetClass="entr" presetSubtype="2" fill="hold" grpId="0" nodeType="withEffect">
                                  <p:stCondLst>
                                    <p:cond delay="0"/>
                                  </p:stCondLst>
                                  <p:childTnLst>
                                    <p:set>
                                      <p:cBhvr>
                                        <p:cTn id="87" dur="1" fill="hold">
                                          <p:stCondLst>
                                            <p:cond delay="0"/>
                                          </p:stCondLst>
                                        </p:cTn>
                                        <p:tgtEl>
                                          <p:spTgt spid="221"/>
                                        </p:tgtEl>
                                        <p:attrNameLst>
                                          <p:attrName>style.visibility</p:attrName>
                                        </p:attrNameLst>
                                      </p:cBhvr>
                                      <p:to>
                                        <p:strVal val="visible"/>
                                      </p:to>
                                    </p:set>
                                    <p:anim calcmode="lin" valueType="num">
                                      <p:cBhvr additive="base">
                                        <p:cTn id="88" dur="500" fill="hold"/>
                                        <p:tgtEl>
                                          <p:spTgt spid="221"/>
                                        </p:tgtEl>
                                        <p:attrNameLst>
                                          <p:attrName>ppt_x</p:attrName>
                                        </p:attrNameLst>
                                      </p:cBhvr>
                                      <p:tavLst>
                                        <p:tav tm="0">
                                          <p:val>
                                            <p:strVal val="1+#ppt_w/2"/>
                                          </p:val>
                                        </p:tav>
                                        <p:tav tm="100000">
                                          <p:val>
                                            <p:strVal val="#ppt_x"/>
                                          </p:val>
                                        </p:tav>
                                      </p:tavLst>
                                    </p:anim>
                                    <p:anim calcmode="lin" valueType="num">
                                      <p:cBhvr additive="base">
                                        <p:cTn id="89" dur="500" fill="hold"/>
                                        <p:tgtEl>
                                          <p:spTgt spid="221"/>
                                        </p:tgtEl>
                                        <p:attrNameLst>
                                          <p:attrName>ppt_y</p:attrName>
                                        </p:attrNameLst>
                                      </p:cBhvr>
                                      <p:tavLst>
                                        <p:tav tm="0">
                                          <p:val>
                                            <p:strVal val="#ppt_y"/>
                                          </p:val>
                                        </p:tav>
                                        <p:tav tm="100000">
                                          <p:val>
                                            <p:strVal val="#ppt_y"/>
                                          </p:val>
                                        </p:tav>
                                      </p:tavLst>
                                    </p:anim>
                                  </p:childTnLst>
                                </p:cTn>
                              </p:par>
                              <p:par>
                                <p:cTn id="90" presetID="2" presetClass="entr" presetSubtype="2" fill="hold" grpId="0" nodeType="withEffect">
                                  <p:stCondLst>
                                    <p:cond delay="0"/>
                                  </p:stCondLst>
                                  <p:childTnLst>
                                    <p:set>
                                      <p:cBhvr>
                                        <p:cTn id="91" dur="1" fill="hold">
                                          <p:stCondLst>
                                            <p:cond delay="0"/>
                                          </p:stCondLst>
                                        </p:cTn>
                                        <p:tgtEl>
                                          <p:spTgt spid="222"/>
                                        </p:tgtEl>
                                        <p:attrNameLst>
                                          <p:attrName>style.visibility</p:attrName>
                                        </p:attrNameLst>
                                      </p:cBhvr>
                                      <p:to>
                                        <p:strVal val="visible"/>
                                      </p:to>
                                    </p:set>
                                    <p:anim calcmode="lin" valueType="num">
                                      <p:cBhvr additive="base">
                                        <p:cTn id="92" dur="500" fill="hold"/>
                                        <p:tgtEl>
                                          <p:spTgt spid="222"/>
                                        </p:tgtEl>
                                        <p:attrNameLst>
                                          <p:attrName>ppt_x</p:attrName>
                                        </p:attrNameLst>
                                      </p:cBhvr>
                                      <p:tavLst>
                                        <p:tav tm="0">
                                          <p:val>
                                            <p:strVal val="1+#ppt_w/2"/>
                                          </p:val>
                                        </p:tav>
                                        <p:tav tm="100000">
                                          <p:val>
                                            <p:strVal val="#ppt_x"/>
                                          </p:val>
                                        </p:tav>
                                      </p:tavLst>
                                    </p:anim>
                                    <p:anim calcmode="lin" valueType="num">
                                      <p:cBhvr additive="base">
                                        <p:cTn id="93" dur="500" fill="hold"/>
                                        <p:tgtEl>
                                          <p:spTgt spid="222"/>
                                        </p:tgtEl>
                                        <p:attrNameLst>
                                          <p:attrName>ppt_y</p:attrName>
                                        </p:attrNameLst>
                                      </p:cBhvr>
                                      <p:tavLst>
                                        <p:tav tm="0">
                                          <p:val>
                                            <p:strVal val="#ppt_y"/>
                                          </p:val>
                                        </p:tav>
                                        <p:tav tm="100000">
                                          <p:val>
                                            <p:strVal val="#ppt_y"/>
                                          </p:val>
                                        </p:tav>
                                      </p:tavLst>
                                    </p:anim>
                                  </p:childTnLst>
                                </p:cTn>
                              </p:par>
                              <p:par>
                                <p:cTn id="94" presetID="2" presetClass="entr" presetSubtype="2" fill="hold" grpId="0" nodeType="withEffect">
                                  <p:stCondLst>
                                    <p:cond delay="0"/>
                                  </p:stCondLst>
                                  <p:childTnLst>
                                    <p:set>
                                      <p:cBhvr>
                                        <p:cTn id="95" dur="1" fill="hold">
                                          <p:stCondLst>
                                            <p:cond delay="0"/>
                                          </p:stCondLst>
                                        </p:cTn>
                                        <p:tgtEl>
                                          <p:spTgt spid="223"/>
                                        </p:tgtEl>
                                        <p:attrNameLst>
                                          <p:attrName>style.visibility</p:attrName>
                                        </p:attrNameLst>
                                      </p:cBhvr>
                                      <p:to>
                                        <p:strVal val="visible"/>
                                      </p:to>
                                    </p:set>
                                    <p:anim calcmode="lin" valueType="num">
                                      <p:cBhvr additive="base">
                                        <p:cTn id="96" dur="500" fill="hold"/>
                                        <p:tgtEl>
                                          <p:spTgt spid="223"/>
                                        </p:tgtEl>
                                        <p:attrNameLst>
                                          <p:attrName>ppt_x</p:attrName>
                                        </p:attrNameLst>
                                      </p:cBhvr>
                                      <p:tavLst>
                                        <p:tav tm="0">
                                          <p:val>
                                            <p:strVal val="1+#ppt_w/2"/>
                                          </p:val>
                                        </p:tav>
                                        <p:tav tm="100000">
                                          <p:val>
                                            <p:strVal val="#ppt_x"/>
                                          </p:val>
                                        </p:tav>
                                      </p:tavLst>
                                    </p:anim>
                                    <p:anim calcmode="lin" valueType="num">
                                      <p:cBhvr additive="base">
                                        <p:cTn id="97" dur="500" fill="hold"/>
                                        <p:tgtEl>
                                          <p:spTgt spid="223"/>
                                        </p:tgtEl>
                                        <p:attrNameLst>
                                          <p:attrName>ppt_y</p:attrName>
                                        </p:attrNameLst>
                                      </p:cBhvr>
                                      <p:tavLst>
                                        <p:tav tm="0">
                                          <p:val>
                                            <p:strVal val="#ppt_y"/>
                                          </p:val>
                                        </p:tav>
                                        <p:tav tm="100000">
                                          <p:val>
                                            <p:strVal val="#ppt_y"/>
                                          </p:val>
                                        </p:tav>
                                      </p:tavLst>
                                    </p:anim>
                                  </p:childTnLst>
                                </p:cTn>
                              </p:par>
                              <p:par>
                                <p:cTn id="98" presetID="2" presetClass="entr" presetSubtype="2" fill="hold" grpId="0" nodeType="withEffect">
                                  <p:stCondLst>
                                    <p:cond delay="0"/>
                                  </p:stCondLst>
                                  <p:childTnLst>
                                    <p:set>
                                      <p:cBhvr>
                                        <p:cTn id="99" dur="1" fill="hold">
                                          <p:stCondLst>
                                            <p:cond delay="0"/>
                                          </p:stCondLst>
                                        </p:cTn>
                                        <p:tgtEl>
                                          <p:spTgt spid="224"/>
                                        </p:tgtEl>
                                        <p:attrNameLst>
                                          <p:attrName>style.visibility</p:attrName>
                                        </p:attrNameLst>
                                      </p:cBhvr>
                                      <p:to>
                                        <p:strVal val="visible"/>
                                      </p:to>
                                    </p:set>
                                    <p:anim calcmode="lin" valueType="num">
                                      <p:cBhvr additive="base">
                                        <p:cTn id="100" dur="500" fill="hold"/>
                                        <p:tgtEl>
                                          <p:spTgt spid="224"/>
                                        </p:tgtEl>
                                        <p:attrNameLst>
                                          <p:attrName>ppt_x</p:attrName>
                                        </p:attrNameLst>
                                      </p:cBhvr>
                                      <p:tavLst>
                                        <p:tav tm="0">
                                          <p:val>
                                            <p:strVal val="1+#ppt_w/2"/>
                                          </p:val>
                                        </p:tav>
                                        <p:tav tm="100000">
                                          <p:val>
                                            <p:strVal val="#ppt_x"/>
                                          </p:val>
                                        </p:tav>
                                      </p:tavLst>
                                    </p:anim>
                                    <p:anim calcmode="lin" valueType="num">
                                      <p:cBhvr additive="base">
                                        <p:cTn id="101" dur="500" fill="hold"/>
                                        <p:tgtEl>
                                          <p:spTgt spid="224"/>
                                        </p:tgtEl>
                                        <p:attrNameLst>
                                          <p:attrName>ppt_y</p:attrName>
                                        </p:attrNameLst>
                                      </p:cBhvr>
                                      <p:tavLst>
                                        <p:tav tm="0">
                                          <p:val>
                                            <p:strVal val="#ppt_y"/>
                                          </p:val>
                                        </p:tav>
                                        <p:tav tm="100000">
                                          <p:val>
                                            <p:strVal val="#ppt_y"/>
                                          </p:val>
                                        </p:tav>
                                      </p:tavLst>
                                    </p:anim>
                                  </p:childTnLst>
                                </p:cTn>
                              </p:par>
                              <p:par>
                                <p:cTn id="102" presetID="2" presetClass="entr" presetSubtype="2" fill="hold" grpId="0" nodeType="withEffect">
                                  <p:stCondLst>
                                    <p:cond delay="0"/>
                                  </p:stCondLst>
                                  <p:childTnLst>
                                    <p:set>
                                      <p:cBhvr>
                                        <p:cTn id="103" dur="1" fill="hold">
                                          <p:stCondLst>
                                            <p:cond delay="0"/>
                                          </p:stCondLst>
                                        </p:cTn>
                                        <p:tgtEl>
                                          <p:spTgt spid="225"/>
                                        </p:tgtEl>
                                        <p:attrNameLst>
                                          <p:attrName>style.visibility</p:attrName>
                                        </p:attrNameLst>
                                      </p:cBhvr>
                                      <p:to>
                                        <p:strVal val="visible"/>
                                      </p:to>
                                    </p:set>
                                    <p:anim calcmode="lin" valueType="num">
                                      <p:cBhvr additive="base">
                                        <p:cTn id="104" dur="500" fill="hold"/>
                                        <p:tgtEl>
                                          <p:spTgt spid="225"/>
                                        </p:tgtEl>
                                        <p:attrNameLst>
                                          <p:attrName>ppt_x</p:attrName>
                                        </p:attrNameLst>
                                      </p:cBhvr>
                                      <p:tavLst>
                                        <p:tav tm="0">
                                          <p:val>
                                            <p:strVal val="1+#ppt_w/2"/>
                                          </p:val>
                                        </p:tav>
                                        <p:tav tm="100000">
                                          <p:val>
                                            <p:strVal val="#ppt_x"/>
                                          </p:val>
                                        </p:tav>
                                      </p:tavLst>
                                    </p:anim>
                                    <p:anim calcmode="lin" valueType="num">
                                      <p:cBhvr additive="base">
                                        <p:cTn id="105" dur="500" fill="hold"/>
                                        <p:tgtEl>
                                          <p:spTgt spid="225"/>
                                        </p:tgtEl>
                                        <p:attrNameLst>
                                          <p:attrName>ppt_y</p:attrName>
                                        </p:attrNameLst>
                                      </p:cBhvr>
                                      <p:tavLst>
                                        <p:tav tm="0">
                                          <p:val>
                                            <p:strVal val="#ppt_y"/>
                                          </p:val>
                                        </p:tav>
                                        <p:tav tm="100000">
                                          <p:val>
                                            <p:strVal val="#ppt_y"/>
                                          </p:val>
                                        </p:tav>
                                      </p:tavLst>
                                    </p:anim>
                                  </p:childTnLst>
                                </p:cTn>
                              </p:par>
                              <p:par>
                                <p:cTn id="106" presetID="2" presetClass="entr" presetSubtype="2" fill="hold" grpId="0" nodeType="withEffect">
                                  <p:stCondLst>
                                    <p:cond delay="0"/>
                                  </p:stCondLst>
                                  <p:childTnLst>
                                    <p:set>
                                      <p:cBhvr>
                                        <p:cTn id="107" dur="1" fill="hold">
                                          <p:stCondLst>
                                            <p:cond delay="0"/>
                                          </p:stCondLst>
                                        </p:cTn>
                                        <p:tgtEl>
                                          <p:spTgt spid="226"/>
                                        </p:tgtEl>
                                        <p:attrNameLst>
                                          <p:attrName>style.visibility</p:attrName>
                                        </p:attrNameLst>
                                      </p:cBhvr>
                                      <p:to>
                                        <p:strVal val="visible"/>
                                      </p:to>
                                    </p:set>
                                    <p:anim calcmode="lin" valueType="num">
                                      <p:cBhvr additive="base">
                                        <p:cTn id="108" dur="500" fill="hold"/>
                                        <p:tgtEl>
                                          <p:spTgt spid="226"/>
                                        </p:tgtEl>
                                        <p:attrNameLst>
                                          <p:attrName>ppt_x</p:attrName>
                                        </p:attrNameLst>
                                      </p:cBhvr>
                                      <p:tavLst>
                                        <p:tav tm="0">
                                          <p:val>
                                            <p:strVal val="1+#ppt_w/2"/>
                                          </p:val>
                                        </p:tav>
                                        <p:tav tm="100000">
                                          <p:val>
                                            <p:strVal val="#ppt_x"/>
                                          </p:val>
                                        </p:tav>
                                      </p:tavLst>
                                    </p:anim>
                                    <p:anim calcmode="lin" valueType="num">
                                      <p:cBhvr additive="base">
                                        <p:cTn id="109" dur="500" fill="hold"/>
                                        <p:tgtEl>
                                          <p:spTgt spid="226"/>
                                        </p:tgtEl>
                                        <p:attrNameLst>
                                          <p:attrName>ppt_y</p:attrName>
                                        </p:attrNameLst>
                                      </p:cBhvr>
                                      <p:tavLst>
                                        <p:tav tm="0">
                                          <p:val>
                                            <p:strVal val="#ppt_y"/>
                                          </p:val>
                                        </p:tav>
                                        <p:tav tm="100000">
                                          <p:val>
                                            <p:strVal val="#ppt_y"/>
                                          </p:val>
                                        </p:tav>
                                      </p:tavLst>
                                    </p:anim>
                                  </p:childTnLst>
                                </p:cTn>
                              </p:par>
                              <p:par>
                                <p:cTn id="110" presetID="2" presetClass="entr" presetSubtype="2" fill="hold" grpId="0" nodeType="withEffect">
                                  <p:stCondLst>
                                    <p:cond delay="0"/>
                                  </p:stCondLst>
                                  <p:childTnLst>
                                    <p:set>
                                      <p:cBhvr>
                                        <p:cTn id="111" dur="1" fill="hold">
                                          <p:stCondLst>
                                            <p:cond delay="0"/>
                                          </p:stCondLst>
                                        </p:cTn>
                                        <p:tgtEl>
                                          <p:spTgt spid="227"/>
                                        </p:tgtEl>
                                        <p:attrNameLst>
                                          <p:attrName>style.visibility</p:attrName>
                                        </p:attrNameLst>
                                      </p:cBhvr>
                                      <p:to>
                                        <p:strVal val="visible"/>
                                      </p:to>
                                    </p:set>
                                    <p:anim calcmode="lin" valueType="num">
                                      <p:cBhvr additive="base">
                                        <p:cTn id="112" dur="500" fill="hold"/>
                                        <p:tgtEl>
                                          <p:spTgt spid="227"/>
                                        </p:tgtEl>
                                        <p:attrNameLst>
                                          <p:attrName>ppt_x</p:attrName>
                                        </p:attrNameLst>
                                      </p:cBhvr>
                                      <p:tavLst>
                                        <p:tav tm="0">
                                          <p:val>
                                            <p:strVal val="1+#ppt_w/2"/>
                                          </p:val>
                                        </p:tav>
                                        <p:tav tm="100000">
                                          <p:val>
                                            <p:strVal val="#ppt_x"/>
                                          </p:val>
                                        </p:tav>
                                      </p:tavLst>
                                    </p:anim>
                                    <p:anim calcmode="lin" valueType="num">
                                      <p:cBhvr additive="base">
                                        <p:cTn id="113" dur="500" fill="hold"/>
                                        <p:tgtEl>
                                          <p:spTgt spid="227"/>
                                        </p:tgtEl>
                                        <p:attrNameLst>
                                          <p:attrName>ppt_y</p:attrName>
                                        </p:attrNameLst>
                                      </p:cBhvr>
                                      <p:tavLst>
                                        <p:tav tm="0">
                                          <p:val>
                                            <p:strVal val="#ppt_y"/>
                                          </p:val>
                                        </p:tav>
                                        <p:tav tm="100000">
                                          <p:val>
                                            <p:strVal val="#ppt_y"/>
                                          </p:val>
                                        </p:tav>
                                      </p:tavLst>
                                    </p:anim>
                                  </p:childTnLst>
                                </p:cTn>
                              </p:par>
                              <p:par>
                                <p:cTn id="114" presetID="2" presetClass="entr" presetSubtype="2" fill="hold" grpId="0" nodeType="withEffect">
                                  <p:stCondLst>
                                    <p:cond delay="0"/>
                                  </p:stCondLst>
                                  <p:childTnLst>
                                    <p:set>
                                      <p:cBhvr>
                                        <p:cTn id="115" dur="1" fill="hold">
                                          <p:stCondLst>
                                            <p:cond delay="0"/>
                                          </p:stCondLst>
                                        </p:cTn>
                                        <p:tgtEl>
                                          <p:spTgt spid="228"/>
                                        </p:tgtEl>
                                        <p:attrNameLst>
                                          <p:attrName>style.visibility</p:attrName>
                                        </p:attrNameLst>
                                      </p:cBhvr>
                                      <p:to>
                                        <p:strVal val="visible"/>
                                      </p:to>
                                    </p:set>
                                    <p:anim calcmode="lin" valueType="num">
                                      <p:cBhvr additive="base">
                                        <p:cTn id="116" dur="500" fill="hold"/>
                                        <p:tgtEl>
                                          <p:spTgt spid="228"/>
                                        </p:tgtEl>
                                        <p:attrNameLst>
                                          <p:attrName>ppt_x</p:attrName>
                                        </p:attrNameLst>
                                      </p:cBhvr>
                                      <p:tavLst>
                                        <p:tav tm="0">
                                          <p:val>
                                            <p:strVal val="1+#ppt_w/2"/>
                                          </p:val>
                                        </p:tav>
                                        <p:tav tm="100000">
                                          <p:val>
                                            <p:strVal val="#ppt_x"/>
                                          </p:val>
                                        </p:tav>
                                      </p:tavLst>
                                    </p:anim>
                                    <p:anim calcmode="lin" valueType="num">
                                      <p:cBhvr additive="base">
                                        <p:cTn id="117" dur="500" fill="hold"/>
                                        <p:tgtEl>
                                          <p:spTgt spid="228"/>
                                        </p:tgtEl>
                                        <p:attrNameLst>
                                          <p:attrName>ppt_y</p:attrName>
                                        </p:attrNameLst>
                                      </p:cBhvr>
                                      <p:tavLst>
                                        <p:tav tm="0">
                                          <p:val>
                                            <p:strVal val="#ppt_y"/>
                                          </p:val>
                                        </p:tav>
                                        <p:tav tm="100000">
                                          <p:val>
                                            <p:strVal val="#ppt_y"/>
                                          </p:val>
                                        </p:tav>
                                      </p:tavLst>
                                    </p:anim>
                                  </p:childTnLst>
                                </p:cTn>
                              </p:par>
                              <p:par>
                                <p:cTn id="118" presetID="2" presetClass="entr" presetSubtype="2" fill="hold" grpId="0" nodeType="withEffect">
                                  <p:stCondLst>
                                    <p:cond delay="0"/>
                                  </p:stCondLst>
                                  <p:childTnLst>
                                    <p:set>
                                      <p:cBhvr>
                                        <p:cTn id="119" dur="1" fill="hold">
                                          <p:stCondLst>
                                            <p:cond delay="0"/>
                                          </p:stCondLst>
                                        </p:cTn>
                                        <p:tgtEl>
                                          <p:spTgt spid="229"/>
                                        </p:tgtEl>
                                        <p:attrNameLst>
                                          <p:attrName>style.visibility</p:attrName>
                                        </p:attrNameLst>
                                      </p:cBhvr>
                                      <p:to>
                                        <p:strVal val="visible"/>
                                      </p:to>
                                    </p:set>
                                    <p:anim calcmode="lin" valueType="num">
                                      <p:cBhvr additive="base">
                                        <p:cTn id="120" dur="500" fill="hold"/>
                                        <p:tgtEl>
                                          <p:spTgt spid="229"/>
                                        </p:tgtEl>
                                        <p:attrNameLst>
                                          <p:attrName>ppt_x</p:attrName>
                                        </p:attrNameLst>
                                      </p:cBhvr>
                                      <p:tavLst>
                                        <p:tav tm="0">
                                          <p:val>
                                            <p:strVal val="1+#ppt_w/2"/>
                                          </p:val>
                                        </p:tav>
                                        <p:tav tm="100000">
                                          <p:val>
                                            <p:strVal val="#ppt_x"/>
                                          </p:val>
                                        </p:tav>
                                      </p:tavLst>
                                    </p:anim>
                                    <p:anim calcmode="lin" valueType="num">
                                      <p:cBhvr additive="base">
                                        <p:cTn id="121" dur="500" fill="hold"/>
                                        <p:tgtEl>
                                          <p:spTgt spid="229"/>
                                        </p:tgtEl>
                                        <p:attrNameLst>
                                          <p:attrName>ppt_y</p:attrName>
                                        </p:attrNameLst>
                                      </p:cBhvr>
                                      <p:tavLst>
                                        <p:tav tm="0">
                                          <p:val>
                                            <p:strVal val="#ppt_y"/>
                                          </p:val>
                                        </p:tav>
                                        <p:tav tm="100000">
                                          <p:val>
                                            <p:strVal val="#ppt_y"/>
                                          </p:val>
                                        </p:tav>
                                      </p:tavLst>
                                    </p:anim>
                                  </p:childTnLst>
                                </p:cTn>
                              </p:par>
                              <p:par>
                                <p:cTn id="122" presetID="2" presetClass="entr" presetSubtype="2" fill="hold" grpId="0" nodeType="withEffect">
                                  <p:stCondLst>
                                    <p:cond delay="0"/>
                                  </p:stCondLst>
                                  <p:childTnLst>
                                    <p:set>
                                      <p:cBhvr>
                                        <p:cTn id="123" dur="1" fill="hold">
                                          <p:stCondLst>
                                            <p:cond delay="0"/>
                                          </p:stCondLst>
                                        </p:cTn>
                                        <p:tgtEl>
                                          <p:spTgt spid="230"/>
                                        </p:tgtEl>
                                        <p:attrNameLst>
                                          <p:attrName>style.visibility</p:attrName>
                                        </p:attrNameLst>
                                      </p:cBhvr>
                                      <p:to>
                                        <p:strVal val="visible"/>
                                      </p:to>
                                    </p:set>
                                    <p:anim calcmode="lin" valueType="num">
                                      <p:cBhvr additive="base">
                                        <p:cTn id="124" dur="500" fill="hold"/>
                                        <p:tgtEl>
                                          <p:spTgt spid="230"/>
                                        </p:tgtEl>
                                        <p:attrNameLst>
                                          <p:attrName>ppt_x</p:attrName>
                                        </p:attrNameLst>
                                      </p:cBhvr>
                                      <p:tavLst>
                                        <p:tav tm="0">
                                          <p:val>
                                            <p:strVal val="1+#ppt_w/2"/>
                                          </p:val>
                                        </p:tav>
                                        <p:tav tm="100000">
                                          <p:val>
                                            <p:strVal val="#ppt_x"/>
                                          </p:val>
                                        </p:tav>
                                      </p:tavLst>
                                    </p:anim>
                                    <p:anim calcmode="lin" valueType="num">
                                      <p:cBhvr additive="base">
                                        <p:cTn id="125" dur="500" fill="hold"/>
                                        <p:tgtEl>
                                          <p:spTgt spid="230"/>
                                        </p:tgtEl>
                                        <p:attrNameLst>
                                          <p:attrName>ppt_y</p:attrName>
                                        </p:attrNameLst>
                                      </p:cBhvr>
                                      <p:tavLst>
                                        <p:tav tm="0">
                                          <p:val>
                                            <p:strVal val="#ppt_y"/>
                                          </p:val>
                                        </p:tav>
                                        <p:tav tm="100000">
                                          <p:val>
                                            <p:strVal val="#ppt_y"/>
                                          </p:val>
                                        </p:tav>
                                      </p:tavLst>
                                    </p:anim>
                                  </p:childTnLst>
                                </p:cTn>
                              </p:par>
                              <p:par>
                                <p:cTn id="126" presetID="2" presetClass="entr" presetSubtype="2" fill="hold" grpId="0" nodeType="withEffect">
                                  <p:stCondLst>
                                    <p:cond delay="0"/>
                                  </p:stCondLst>
                                  <p:childTnLst>
                                    <p:set>
                                      <p:cBhvr>
                                        <p:cTn id="127" dur="1" fill="hold">
                                          <p:stCondLst>
                                            <p:cond delay="0"/>
                                          </p:stCondLst>
                                        </p:cTn>
                                        <p:tgtEl>
                                          <p:spTgt spid="231"/>
                                        </p:tgtEl>
                                        <p:attrNameLst>
                                          <p:attrName>style.visibility</p:attrName>
                                        </p:attrNameLst>
                                      </p:cBhvr>
                                      <p:to>
                                        <p:strVal val="visible"/>
                                      </p:to>
                                    </p:set>
                                    <p:anim calcmode="lin" valueType="num">
                                      <p:cBhvr additive="base">
                                        <p:cTn id="128" dur="500" fill="hold"/>
                                        <p:tgtEl>
                                          <p:spTgt spid="231"/>
                                        </p:tgtEl>
                                        <p:attrNameLst>
                                          <p:attrName>ppt_x</p:attrName>
                                        </p:attrNameLst>
                                      </p:cBhvr>
                                      <p:tavLst>
                                        <p:tav tm="0">
                                          <p:val>
                                            <p:strVal val="1+#ppt_w/2"/>
                                          </p:val>
                                        </p:tav>
                                        <p:tav tm="100000">
                                          <p:val>
                                            <p:strVal val="#ppt_x"/>
                                          </p:val>
                                        </p:tav>
                                      </p:tavLst>
                                    </p:anim>
                                    <p:anim calcmode="lin" valueType="num">
                                      <p:cBhvr additive="base">
                                        <p:cTn id="129" dur="500" fill="hold"/>
                                        <p:tgtEl>
                                          <p:spTgt spid="231"/>
                                        </p:tgtEl>
                                        <p:attrNameLst>
                                          <p:attrName>ppt_y</p:attrName>
                                        </p:attrNameLst>
                                      </p:cBhvr>
                                      <p:tavLst>
                                        <p:tav tm="0">
                                          <p:val>
                                            <p:strVal val="#ppt_y"/>
                                          </p:val>
                                        </p:tav>
                                        <p:tav tm="100000">
                                          <p:val>
                                            <p:strVal val="#ppt_y"/>
                                          </p:val>
                                        </p:tav>
                                      </p:tavLst>
                                    </p:anim>
                                  </p:childTnLst>
                                </p:cTn>
                              </p:par>
                              <p:par>
                                <p:cTn id="130" presetID="2" presetClass="entr" presetSubtype="2" fill="hold" grpId="0" nodeType="withEffect">
                                  <p:stCondLst>
                                    <p:cond delay="0"/>
                                  </p:stCondLst>
                                  <p:childTnLst>
                                    <p:set>
                                      <p:cBhvr>
                                        <p:cTn id="131" dur="1" fill="hold">
                                          <p:stCondLst>
                                            <p:cond delay="0"/>
                                          </p:stCondLst>
                                        </p:cTn>
                                        <p:tgtEl>
                                          <p:spTgt spid="232"/>
                                        </p:tgtEl>
                                        <p:attrNameLst>
                                          <p:attrName>style.visibility</p:attrName>
                                        </p:attrNameLst>
                                      </p:cBhvr>
                                      <p:to>
                                        <p:strVal val="visible"/>
                                      </p:to>
                                    </p:set>
                                    <p:anim calcmode="lin" valueType="num">
                                      <p:cBhvr additive="base">
                                        <p:cTn id="132" dur="500" fill="hold"/>
                                        <p:tgtEl>
                                          <p:spTgt spid="232"/>
                                        </p:tgtEl>
                                        <p:attrNameLst>
                                          <p:attrName>ppt_x</p:attrName>
                                        </p:attrNameLst>
                                      </p:cBhvr>
                                      <p:tavLst>
                                        <p:tav tm="0">
                                          <p:val>
                                            <p:strVal val="1+#ppt_w/2"/>
                                          </p:val>
                                        </p:tav>
                                        <p:tav tm="100000">
                                          <p:val>
                                            <p:strVal val="#ppt_x"/>
                                          </p:val>
                                        </p:tav>
                                      </p:tavLst>
                                    </p:anim>
                                    <p:anim calcmode="lin" valueType="num">
                                      <p:cBhvr additive="base">
                                        <p:cTn id="133" dur="500" fill="hold"/>
                                        <p:tgtEl>
                                          <p:spTgt spid="232"/>
                                        </p:tgtEl>
                                        <p:attrNameLst>
                                          <p:attrName>ppt_y</p:attrName>
                                        </p:attrNameLst>
                                      </p:cBhvr>
                                      <p:tavLst>
                                        <p:tav tm="0">
                                          <p:val>
                                            <p:strVal val="#ppt_y"/>
                                          </p:val>
                                        </p:tav>
                                        <p:tav tm="100000">
                                          <p:val>
                                            <p:strVal val="#ppt_y"/>
                                          </p:val>
                                        </p:tav>
                                      </p:tavLst>
                                    </p:anim>
                                  </p:childTnLst>
                                </p:cTn>
                              </p:par>
                              <p:par>
                                <p:cTn id="134" presetID="2" presetClass="entr" presetSubtype="2" fill="hold" grpId="0" nodeType="withEffect">
                                  <p:stCondLst>
                                    <p:cond delay="0"/>
                                  </p:stCondLst>
                                  <p:childTnLst>
                                    <p:set>
                                      <p:cBhvr>
                                        <p:cTn id="135" dur="1" fill="hold">
                                          <p:stCondLst>
                                            <p:cond delay="0"/>
                                          </p:stCondLst>
                                        </p:cTn>
                                        <p:tgtEl>
                                          <p:spTgt spid="233"/>
                                        </p:tgtEl>
                                        <p:attrNameLst>
                                          <p:attrName>style.visibility</p:attrName>
                                        </p:attrNameLst>
                                      </p:cBhvr>
                                      <p:to>
                                        <p:strVal val="visible"/>
                                      </p:to>
                                    </p:set>
                                    <p:anim calcmode="lin" valueType="num">
                                      <p:cBhvr additive="base">
                                        <p:cTn id="136" dur="500" fill="hold"/>
                                        <p:tgtEl>
                                          <p:spTgt spid="233"/>
                                        </p:tgtEl>
                                        <p:attrNameLst>
                                          <p:attrName>ppt_x</p:attrName>
                                        </p:attrNameLst>
                                      </p:cBhvr>
                                      <p:tavLst>
                                        <p:tav tm="0">
                                          <p:val>
                                            <p:strVal val="1+#ppt_w/2"/>
                                          </p:val>
                                        </p:tav>
                                        <p:tav tm="100000">
                                          <p:val>
                                            <p:strVal val="#ppt_x"/>
                                          </p:val>
                                        </p:tav>
                                      </p:tavLst>
                                    </p:anim>
                                    <p:anim calcmode="lin" valueType="num">
                                      <p:cBhvr additive="base">
                                        <p:cTn id="137" dur="500" fill="hold"/>
                                        <p:tgtEl>
                                          <p:spTgt spid="233"/>
                                        </p:tgtEl>
                                        <p:attrNameLst>
                                          <p:attrName>ppt_y</p:attrName>
                                        </p:attrNameLst>
                                      </p:cBhvr>
                                      <p:tavLst>
                                        <p:tav tm="0">
                                          <p:val>
                                            <p:strVal val="#ppt_y"/>
                                          </p:val>
                                        </p:tav>
                                        <p:tav tm="100000">
                                          <p:val>
                                            <p:strVal val="#ppt_y"/>
                                          </p:val>
                                        </p:tav>
                                      </p:tavLst>
                                    </p:anim>
                                  </p:childTnLst>
                                </p:cTn>
                              </p:par>
                              <p:par>
                                <p:cTn id="138" presetID="2" presetClass="entr" presetSubtype="2" fill="hold" grpId="0" nodeType="withEffect">
                                  <p:stCondLst>
                                    <p:cond delay="0"/>
                                  </p:stCondLst>
                                  <p:childTnLst>
                                    <p:set>
                                      <p:cBhvr>
                                        <p:cTn id="139" dur="1" fill="hold">
                                          <p:stCondLst>
                                            <p:cond delay="0"/>
                                          </p:stCondLst>
                                        </p:cTn>
                                        <p:tgtEl>
                                          <p:spTgt spid="234"/>
                                        </p:tgtEl>
                                        <p:attrNameLst>
                                          <p:attrName>style.visibility</p:attrName>
                                        </p:attrNameLst>
                                      </p:cBhvr>
                                      <p:to>
                                        <p:strVal val="visible"/>
                                      </p:to>
                                    </p:set>
                                    <p:anim calcmode="lin" valueType="num">
                                      <p:cBhvr additive="base">
                                        <p:cTn id="140" dur="500" fill="hold"/>
                                        <p:tgtEl>
                                          <p:spTgt spid="234"/>
                                        </p:tgtEl>
                                        <p:attrNameLst>
                                          <p:attrName>ppt_x</p:attrName>
                                        </p:attrNameLst>
                                      </p:cBhvr>
                                      <p:tavLst>
                                        <p:tav tm="0">
                                          <p:val>
                                            <p:strVal val="1+#ppt_w/2"/>
                                          </p:val>
                                        </p:tav>
                                        <p:tav tm="100000">
                                          <p:val>
                                            <p:strVal val="#ppt_x"/>
                                          </p:val>
                                        </p:tav>
                                      </p:tavLst>
                                    </p:anim>
                                    <p:anim calcmode="lin" valueType="num">
                                      <p:cBhvr additive="base">
                                        <p:cTn id="141" dur="500" fill="hold"/>
                                        <p:tgtEl>
                                          <p:spTgt spid="234"/>
                                        </p:tgtEl>
                                        <p:attrNameLst>
                                          <p:attrName>ppt_y</p:attrName>
                                        </p:attrNameLst>
                                      </p:cBhvr>
                                      <p:tavLst>
                                        <p:tav tm="0">
                                          <p:val>
                                            <p:strVal val="#ppt_y"/>
                                          </p:val>
                                        </p:tav>
                                        <p:tav tm="100000">
                                          <p:val>
                                            <p:strVal val="#ppt_y"/>
                                          </p:val>
                                        </p:tav>
                                      </p:tavLst>
                                    </p:anim>
                                  </p:childTnLst>
                                </p:cTn>
                              </p:par>
                              <p:par>
                                <p:cTn id="142" presetID="2" presetClass="entr" presetSubtype="2" fill="hold" grpId="0" nodeType="withEffect">
                                  <p:stCondLst>
                                    <p:cond delay="0"/>
                                  </p:stCondLst>
                                  <p:childTnLst>
                                    <p:set>
                                      <p:cBhvr>
                                        <p:cTn id="143" dur="1" fill="hold">
                                          <p:stCondLst>
                                            <p:cond delay="0"/>
                                          </p:stCondLst>
                                        </p:cTn>
                                        <p:tgtEl>
                                          <p:spTgt spid="235"/>
                                        </p:tgtEl>
                                        <p:attrNameLst>
                                          <p:attrName>style.visibility</p:attrName>
                                        </p:attrNameLst>
                                      </p:cBhvr>
                                      <p:to>
                                        <p:strVal val="visible"/>
                                      </p:to>
                                    </p:set>
                                    <p:anim calcmode="lin" valueType="num">
                                      <p:cBhvr additive="base">
                                        <p:cTn id="144" dur="500" fill="hold"/>
                                        <p:tgtEl>
                                          <p:spTgt spid="235"/>
                                        </p:tgtEl>
                                        <p:attrNameLst>
                                          <p:attrName>ppt_x</p:attrName>
                                        </p:attrNameLst>
                                      </p:cBhvr>
                                      <p:tavLst>
                                        <p:tav tm="0">
                                          <p:val>
                                            <p:strVal val="1+#ppt_w/2"/>
                                          </p:val>
                                        </p:tav>
                                        <p:tav tm="100000">
                                          <p:val>
                                            <p:strVal val="#ppt_x"/>
                                          </p:val>
                                        </p:tav>
                                      </p:tavLst>
                                    </p:anim>
                                    <p:anim calcmode="lin" valueType="num">
                                      <p:cBhvr additive="base">
                                        <p:cTn id="145" dur="500" fill="hold"/>
                                        <p:tgtEl>
                                          <p:spTgt spid="235"/>
                                        </p:tgtEl>
                                        <p:attrNameLst>
                                          <p:attrName>ppt_y</p:attrName>
                                        </p:attrNameLst>
                                      </p:cBhvr>
                                      <p:tavLst>
                                        <p:tav tm="0">
                                          <p:val>
                                            <p:strVal val="#ppt_y"/>
                                          </p:val>
                                        </p:tav>
                                        <p:tav tm="100000">
                                          <p:val>
                                            <p:strVal val="#ppt_y"/>
                                          </p:val>
                                        </p:tav>
                                      </p:tavLst>
                                    </p:anim>
                                  </p:childTnLst>
                                </p:cTn>
                              </p:par>
                              <p:par>
                                <p:cTn id="146" presetID="2" presetClass="entr" presetSubtype="2" fill="hold" grpId="0" nodeType="withEffect">
                                  <p:stCondLst>
                                    <p:cond delay="0"/>
                                  </p:stCondLst>
                                  <p:childTnLst>
                                    <p:set>
                                      <p:cBhvr>
                                        <p:cTn id="147" dur="1" fill="hold">
                                          <p:stCondLst>
                                            <p:cond delay="0"/>
                                          </p:stCondLst>
                                        </p:cTn>
                                        <p:tgtEl>
                                          <p:spTgt spid="236"/>
                                        </p:tgtEl>
                                        <p:attrNameLst>
                                          <p:attrName>style.visibility</p:attrName>
                                        </p:attrNameLst>
                                      </p:cBhvr>
                                      <p:to>
                                        <p:strVal val="visible"/>
                                      </p:to>
                                    </p:set>
                                    <p:anim calcmode="lin" valueType="num">
                                      <p:cBhvr additive="base">
                                        <p:cTn id="148" dur="500" fill="hold"/>
                                        <p:tgtEl>
                                          <p:spTgt spid="236"/>
                                        </p:tgtEl>
                                        <p:attrNameLst>
                                          <p:attrName>ppt_x</p:attrName>
                                        </p:attrNameLst>
                                      </p:cBhvr>
                                      <p:tavLst>
                                        <p:tav tm="0">
                                          <p:val>
                                            <p:strVal val="1+#ppt_w/2"/>
                                          </p:val>
                                        </p:tav>
                                        <p:tav tm="100000">
                                          <p:val>
                                            <p:strVal val="#ppt_x"/>
                                          </p:val>
                                        </p:tav>
                                      </p:tavLst>
                                    </p:anim>
                                    <p:anim calcmode="lin" valueType="num">
                                      <p:cBhvr additive="base">
                                        <p:cTn id="149" dur="500" fill="hold"/>
                                        <p:tgtEl>
                                          <p:spTgt spid="236"/>
                                        </p:tgtEl>
                                        <p:attrNameLst>
                                          <p:attrName>ppt_y</p:attrName>
                                        </p:attrNameLst>
                                      </p:cBhvr>
                                      <p:tavLst>
                                        <p:tav tm="0">
                                          <p:val>
                                            <p:strVal val="#ppt_y"/>
                                          </p:val>
                                        </p:tav>
                                        <p:tav tm="100000">
                                          <p:val>
                                            <p:strVal val="#ppt_y"/>
                                          </p:val>
                                        </p:tav>
                                      </p:tavLst>
                                    </p:anim>
                                  </p:childTnLst>
                                </p:cTn>
                              </p:par>
                              <p:par>
                                <p:cTn id="150" presetID="2" presetClass="entr" presetSubtype="2" fill="hold" grpId="0" nodeType="withEffect">
                                  <p:stCondLst>
                                    <p:cond delay="0"/>
                                  </p:stCondLst>
                                  <p:childTnLst>
                                    <p:set>
                                      <p:cBhvr>
                                        <p:cTn id="151" dur="1" fill="hold">
                                          <p:stCondLst>
                                            <p:cond delay="0"/>
                                          </p:stCondLst>
                                        </p:cTn>
                                        <p:tgtEl>
                                          <p:spTgt spid="237"/>
                                        </p:tgtEl>
                                        <p:attrNameLst>
                                          <p:attrName>style.visibility</p:attrName>
                                        </p:attrNameLst>
                                      </p:cBhvr>
                                      <p:to>
                                        <p:strVal val="visible"/>
                                      </p:to>
                                    </p:set>
                                    <p:anim calcmode="lin" valueType="num">
                                      <p:cBhvr additive="base">
                                        <p:cTn id="152" dur="500" fill="hold"/>
                                        <p:tgtEl>
                                          <p:spTgt spid="237"/>
                                        </p:tgtEl>
                                        <p:attrNameLst>
                                          <p:attrName>ppt_x</p:attrName>
                                        </p:attrNameLst>
                                      </p:cBhvr>
                                      <p:tavLst>
                                        <p:tav tm="0">
                                          <p:val>
                                            <p:strVal val="1+#ppt_w/2"/>
                                          </p:val>
                                        </p:tav>
                                        <p:tav tm="100000">
                                          <p:val>
                                            <p:strVal val="#ppt_x"/>
                                          </p:val>
                                        </p:tav>
                                      </p:tavLst>
                                    </p:anim>
                                    <p:anim calcmode="lin" valueType="num">
                                      <p:cBhvr additive="base">
                                        <p:cTn id="153" dur="500" fill="hold"/>
                                        <p:tgtEl>
                                          <p:spTgt spid="237"/>
                                        </p:tgtEl>
                                        <p:attrNameLst>
                                          <p:attrName>ppt_y</p:attrName>
                                        </p:attrNameLst>
                                      </p:cBhvr>
                                      <p:tavLst>
                                        <p:tav tm="0">
                                          <p:val>
                                            <p:strVal val="#ppt_y"/>
                                          </p:val>
                                        </p:tav>
                                        <p:tav tm="100000">
                                          <p:val>
                                            <p:strVal val="#ppt_y"/>
                                          </p:val>
                                        </p:tav>
                                      </p:tavLst>
                                    </p:anim>
                                  </p:childTnLst>
                                </p:cTn>
                              </p:par>
                            </p:childTnLst>
                          </p:cTn>
                        </p:par>
                        <p:par>
                          <p:cTn id="154" fill="hold">
                            <p:stCondLst>
                              <p:cond delay="1500"/>
                            </p:stCondLst>
                            <p:childTnLst>
                              <p:par>
                                <p:cTn id="155" presetID="22" presetClass="entr" presetSubtype="8" fill="hold" grpId="0" nodeType="afterEffect">
                                  <p:stCondLst>
                                    <p:cond delay="0"/>
                                  </p:stCondLst>
                                  <p:childTnLst>
                                    <p:set>
                                      <p:cBhvr>
                                        <p:cTn id="156" dur="1" fill="hold">
                                          <p:stCondLst>
                                            <p:cond delay="0"/>
                                          </p:stCondLst>
                                        </p:cTn>
                                        <p:tgtEl>
                                          <p:spTgt spid="257"/>
                                        </p:tgtEl>
                                        <p:attrNameLst>
                                          <p:attrName>style.visibility</p:attrName>
                                        </p:attrNameLst>
                                      </p:cBhvr>
                                      <p:to>
                                        <p:strVal val="visible"/>
                                      </p:to>
                                    </p:set>
                                    <p:animEffect transition="in" filter="wipe(left)">
                                      <p:cBhvr>
                                        <p:cTn id="157" dur="500"/>
                                        <p:tgtEl>
                                          <p:spTgt spid="257"/>
                                        </p:tgtEl>
                                      </p:cBhvr>
                                    </p:animEffect>
                                  </p:childTnLst>
                                </p:cTn>
                              </p:par>
                            </p:childTnLst>
                          </p:cTn>
                        </p:par>
                        <p:par>
                          <p:cTn id="158" fill="hold">
                            <p:stCondLst>
                              <p:cond delay="2000"/>
                            </p:stCondLst>
                            <p:childTnLst>
                              <p:par>
                                <p:cTn id="159" presetID="10" presetClass="entr" presetSubtype="0" fill="hold" grpId="0" nodeType="afterEffect">
                                  <p:stCondLst>
                                    <p:cond delay="0"/>
                                  </p:stCondLst>
                                  <p:childTnLst>
                                    <p:set>
                                      <p:cBhvr>
                                        <p:cTn id="160" dur="1" fill="hold">
                                          <p:stCondLst>
                                            <p:cond delay="0"/>
                                          </p:stCondLst>
                                        </p:cTn>
                                        <p:tgtEl>
                                          <p:spTgt spid="258"/>
                                        </p:tgtEl>
                                        <p:attrNameLst>
                                          <p:attrName>style.visibility</p:attrName>
                                        </p:attrNameLst>
                                      </p:cBhvr>
                                      <p:to>
                                        <p:strVal val="visible"/>
                                      </p:to>
                                    </p:set>
                                    <p:animEffect transition="in" filter="fade">
                                      <p:cBhvr>
                                        <p:cTn id="161" dur="500"/>
                                        <p:tgtEl>
                                          <p:spTgt spid="2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9" grpId="0" animBg="1"/>
      <p:bldP spid="203" grpId="0" animBg="1"/>
      <p:bldP spid="204" grpId="0" animBg="1"/>
      <p:bldP spid="205" grpId="0" animBg="1"/>
      <p:bldP spid="206" grpId="0" animBg="1"/>
      <p:bldP spid="207" grpId="0" animBg="1"/>
      <p:bldP spid="208" grpId="0" animBg="1"/>
      <p:bldP spid="209" grpId="0" animBg="1"/>
      <p:bldP spid="210" grpId="0" animBg="1"/>
      <p:bldP spid="211" grpId="0" animBg="1"/>
      <p:bldP spid="212" grpId="0" animBg="1"/>
      <p:bldP spid="213" grpId="0" animBg="1"/>
      <p:bldP spid="214" grpId="0" animBg="1"/>
      <p:bldP spid="215" grpId="0" animBg="1"/>
      <p:bldP spid="216" grpId="0" animBg="1"/>
      <p:bldP spid="217" grpId="0" animBg="1"/>
      <p:bldP spid="218" grpId="0" animBg="1"/>
      <p:bldP spid="219" grpId="0" animBg="1"/>
      <p:bldP spid="220" grpId="0" animBg="1"/>
      <p:bldP spid="221" grpId="0" animBg="1"/>
      <p:bldP spid="222" grpId="0" animBg="1"/>
      <p:bldP spid="223" grpId="0" animBg="1"/>
      <p:bldP spid="224" grpId="0" animBg="1"/>
      <p:bldP spid="225" grpId="0" animBg="1"/>
      <p:bldP spid="226" grpId="0" animBg="1"/>
      <p:bldP spid="227" grpId="0" animBg="1"/>
      <p:bldP spid="228" grpId="0" animBg="1"/>
      <p:bldP spid="229" grpId="0" animBg="1"/>
      <p:bldP spid="230" grpId="0" animBg="1"/>
      <p:bldP spid="231" grpId="0" animBg="1"/>
      <p:bldP spid="232" grpId="0" animBg="1"/>
      <p:bldP spid="233" grpId="0" animBg="1"/>
      <p:bldP spid="234" grpId="0" animBg="1"/>
      <p:bldP spid="235" grpId="0" animBg="1"/>
      <p:bldP spid="236" grpId="0" animBg="1"/>
      <p:bldP spid="237" grpId="0" animBg="1"/>
      <p:bldP spid="257" grpId="0"/>
      <p:bldP spid="258"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1062</TotalTime>
  <Words>2902</Words>
  <Application>Microsoft Office PowerPoint</Application>
  <PresentationFormat>自定义</PresentationFormat>
  <Paragraphs>277</Paragraphs>
  <Slides>42</Slides>
  <Notes>1</Notes>
  <HiddenSlides>0</HiddenSlides>
  <MMClips>0</MMClips>
  <ScaleCrop>false</ScaleCrop>
  <HeadingPairs>
    <vt:vector size="4" baseType="variant">
      <vt:variant>
        <vt:lpstr>主题</vt:lpstr>
      </vt:variant>
      <vt:variant>
        <vt:i4>1</vt:i4>
      </vt:variant>
      <vt:variant>
        <vt:lpstr>幻灯片标题</vt:lpstr>
      </vt:variant>
      <vt:variant>
        <vt:i4>42</vt:i4>
      </vt:variant>
    </vt:vector>
  </HeadingPairs>
  <TitlesOfParts>
    <vt:vector size="43"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xb21cn</dc:creator>
  <cp:lastModifiedBy>xb21cn</cp:lastModifiedBy>
  <cp:revision>211</cp:revision>
  <dcterms:created xsi:type="dcterms:W3CDTF">2021-04-02T06:41:31Z</dcterms:created>
  <dcterms:modified xsi:type="dcterms:W3CDTF">2023-11-29T02:38:58Z</dcterms:modified>
</cp:coreProperties>
</file>